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34"/>
  </p:notesMasterIdLst>
  <p:sldIdLst>
    <p:sldId id="2134807791" r:id="rId6"/>
    <p:sldId id="2134807841" r:id="rId7"/>
    <p:sldId id="2134808176" r:id="rId8"/>
    <p:sldId id="2134808957" r:id="rId9"/>
    <p:sldId id="2134808352" r:id="rId10"/>
    <p:sldId id="2134807427" r:id="rId11"/>
    <p:sldId id="2134808139" r:id="rId12"/>
    <p:sldId id="2134808095" r:id="rId13"/>
    <p:sldId id="2134808958" r:id="rId14"/>
    <p:sldId id="2134808097" r:id="rId15"/>
    <p:sldId id="2134808362" r:id="rId16"/>
    <p:sldId id="2134808357" r:id="rId17"/>
    <p:sldId id="2134808960" r:id="rId18"/>
    <p:sldId id="2134808946" r:id="rId19"/>
    <p:sldId id="2134808948" r:id="rId20"/>
    <p:sldId id="2134808949" r:id="rId21"/>
    <p:sldId id="2134808950" r:id="rId22"/>
    <p:sldId id="2134808951" r:id="rId23"/>
    <p:sldId id="2134808955" r:id="rId24"/>
    <p:sldId id="2134808956" r:id="rId25"/>
    <p:sldId id="2134808178" r:id="rId26"/>
    <p:sldId id="2134808962" r:id="rId27"/>
    <p:sldId id="2134808942" r:id="rId28"/>
    <p:sldId id="2134808953" r:id="rId29"/>
    <p:sldId id="2134808954" r:id="rId30"/>
    <p:sldId id="2134808963" r:id="rId31"/>
    <p:sldId id="2134808175" r:id="rId32"/>
    <p:sldId id="2134808122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57629-807B-162C-AF33-0041A29014F9}" name="Emma McCamant" initials="EM" userId="S::Emma.McCamant@carebridgehealth.com::ab44d94a-37f9-4f36-a824-7da188e1f970" providerId="AD"/>
  <p188:author id="{8E2C7135-1DA9-A116-419F-DE74270AB4DD}" name="Matthew Saylor" initials="" userId="S::Matthew.Saylor@carebridgehealth.com::03df84cf-854e-4d93-8b91-2364f3cecd62" providerId="AD"/>
  <p188:author id="{C0381957-FE55-EB4B-FC7A-74597B2A39B2}" name="Jessica Heritage" initials="" userId="S::jessica.heritage@carebridgehealth.com::8c410c8a-7a02-4c75-a132-8541ef4b47e3" providerId="AD"/>
  <p188:author id="{C3593D6C-FD8C-C3FE-9D40-A58C9FC87F47}" name="Eric Fisher" initials="EF" userId="S::Eric.Fisher@carebridgehealth.com::b2d8f642-0e4d-4506-9c81-be2b8d3f82bd" providerId="AD"/>
  <p188:author id="{FAA21773-5291-A736-7C67-11CE296536A1}" name="Brendan Fulmer" initials="BF" userId="S::brendan.fulmer@carebridgehealth.com::162402af-54bc-4638-a4ff-e2cc18fc13f8" providerId="AD"/>
  <p188:author id="{A521FF9D-C97C-BD94-F00A-F1F17995F57A}" name="Beth Riha" initials="BR" userId="S::beth.riha@carebridgehealth.com::25cf54ff-86b1-4af6-b99c-a33c640cd552" providerId="AD"/>
  <p188:author id="{703C3AA3-0147-916A-5548-5BEE1D08FC63}" name="Emma McCamant" initials="EM" userId="S::emma.mccamant@carebridgehealth.com::ab44d94a-37f9-4f36-a824-7da188e1f970" providerId="AD"/>
  <p188:author id="{53D309C6-128D-959F-D2C6-E45927B83C9E}" name="Puneet Singh" initials="PS" userId="S::Puneet.Singh@carebridgehealth.com::39c282bd-f8ee-4acd-9efb-9ae01435de68" providerId="AD"/>
  <p188:author id="{11E5B7C8-A2C2-879B-A4C0-C72A86F983A1}" name="Matthew Saylor" initials="MS" userId="S::matthew.saylor@carebridgehealth.com::03df84cf-854e-4d93-8b91-2364f3cecd62" providerId="AD"/>
  <p188:author id="{EF8D8AD2-68D5-D44A-8359-BEBC06B9EC87}" name="Carson Yates" initials="CY" userId="S::Carson.Yates@carebridgehealth.com::6faa0790-480e-47b3-8a99-c66f21e77caa" providerId="AD"/>
  <p188:author id="{19A7D0D8-3626-9F49-D301-A6C7AD46918D}" name="Haley Morris" initials="HM" userId="S::haley.morris@carebridgehealth.com::1e381e8b-8dfa-4343-b6b0-57c2f23fc55c" providerId="AD"/>
  <p188:author id="{B1AD1DE9-C16F-AD50-AB67-EAA3471DC284}" name="Carson Yates" initials="CY" userId="S::carson.yates@carebridgehealth.com::6faa0790-480e-47b3-8a99-c66f21e77caa" providerId="AD"/>
  <p188:author id="{9E02C0EE-F3AB-9DBB-ADBB-63C17B8E1B7D}" name="Matt Klooster" initials="MK" userId="S::matt.klooster@carebridgehealth.com::e98b3263-5340-4e45-b39d-c36c87ed13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18A0-4F11-47C8-96EC-F19588D3A09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AF2CA-BEA1-4268-ADC9-A671DC24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AA7E9-540E-9D41-AE40-0D095C3FC4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60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http://resourcelibrary.carebridgehealth.com/tnevv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7B2A82F7-D154-44CF-A23A-7C7233CC4B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885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57001-0E70-EB8D-3B20-C540011F7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F5E2F-FE38-46F9-2AD3-F2917CEDC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D3C89-218A-4473-0A22-DD5A445D5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http://resourcelibrary.carebridgehealth.com/tnevv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8077E-6A3A-1918-02F7-38B775D5D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7B2A82F7-D154-44CF-A23A-7C7233CC4B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850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https://evvintegrationeform.carebridgehealth.com/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AF2CA-BEA1-4268-ADC9-A671DC2446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2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2E72C-B68A-464C-47CA-216A201D8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4E22F6-7AC7-EEC1-0321-B9E544371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BD612-9742-406E-3AAA-FC50C4FA0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A69A7-CE8B-FAC0-A669-279E73959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490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9D092-B30C-2E78-ACB0-3AC8827CE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1CE1A-F1A7-6C21-FBD4-824CE0758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DFAC91-CFE5-9520-95BB-263085CE9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7C39C-0510-6A7B-916B-C7F7C71C5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8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E13CC-DB82-FC85-2D23-FEB41C051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3213B-95F5-7C29-02C3-38CDF37C4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2ECF3-9E98-5FEF-FCCB-395AE604C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B0296-5D86-F0A1-A686-AEBF81C4D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395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AF2CA-BEA1-4268-ADC9-A671DC2446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62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/>
              <a:t>Client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D1318-AB42-46CB-8BD4-E8382EE641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7C58B-50E8-4AE3-E9C5-D772649EF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78288F-58CA-A18B-279A-BB8ABEBA6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66DF2-E7FA-71B7-874B-881AAA650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711F7-3053-739E-6D24-D8C00E0BF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53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7B2A82F7-D154-44CF-A23A-7C7233CC4B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853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/>
              <a:t>Client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D1318-AB42-46CB-8BD4-E8382EE641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6ABAA7E9-540E-9D41-AE40-0D095C3FC43D}" type="slidenum">
              <a:rPr lang="en-US" sz="1400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7</a:t>
            </a:fld>
            <a:endParaRPr lang="en-US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84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7B2A82F7-D154-44CF-A23A-7C7233CC4B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246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89789-79CE-DEA0-357A-0FBC15327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8776C-1606-96C7-A3D7-1E4F48793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1F6BE-E60C-EE52-97E1-A9455AB6C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6BD75-8D9C-8B6C-0FBD-7598BDA60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8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5403FBB-2A0D-FF47-89F3-42ACD7668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"/>
          <a:stretch/>
        </p:blipFill>
        <p:spPr>
          <a:xfrm>
            <a:off x="-22480" y="-12193"/>
            <a:ext cx="9251824" cy="693500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23B5C-EE27-C54B-A996-CDB863E60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80" y="3425437"/>
            <a:ext cx="6620700" cy="3097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DD6E1B4-D4F7-4641-8A21-E0283804D2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"/>
          <a:stretch/>
        </p:blipFill>
        <p:spPr>
          <a:xfrm>
            <a:off x="-22480" y="-12193"/>
            <a:ext cx="9251824" cy="69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5403FBB-2A0D-FF47-89F3-42ACD7668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"/>
          <a:stretch/>
        </p:blipFill>
        <p:spPr>
          <a:xfrm>
            <a:off x="-22480" y="-12193"/>
            <a:ext cx="9251824" cy="693500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23B5C-EE27-C54B-A996-CDB863E60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80" y="3425437"/>
            <a:ext cx="6620700" cy="3097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DD6E1B4-D4F7-4641-8A21-E0283804D2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"/>
          <a:stretch/>
        </p:blipFill>
        <p:spPr>
          <a:xfrm>
            <a:off x="-22480" y="-12193"/>
            <a:ext cx="9251824" cy="69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1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9561"/>
            <a:ext cx="68580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34072D-ABAE-4B3B-863D-415CDFA4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66" y="1662997"/>
            <a:ext cx="4170071" cy="2085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AB85F-BBB3-B143-B1AB-729FBD50B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66" y="1662997"/>
            <a:ext cx="4170071" cy="2085036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C2E6E65F-D5D2-4AFB-9836-71A70C18E3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57439" y="6567738"/>
            <a:ext cx="49094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D77CE5A-02DC-4507-A215-2BF228B31721}" type="slidenum">
              <a:rPr kumimoji="0" lang="en-US" altLang="en-US" sz="12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Segoe UI Semibold" panose="020B0702040204020203" pitchFamily="34" charset="0"/>
              </a:rPr>
              <a:pPr marL="0" marR="0" lvl="0" indent="0" algn="ctr" defTabSz="9143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altLang="en-US" sz="12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95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5">
            <a:extLst>
              <a:ext uri="{FF2B5EF4-FFF2-40B4-BE49-F238E27FC236}">
                <a16:creationId xmlns:a16="http://schemas.microsoft.com/office/drawing/2014/main" id="{F82450EF-6BA1-734E-BC48-74817E1B2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4" t="-2" r="27698" b="2"/>
          <a:stretch/>
        </p:blipFill>
        <p:spPr>
          <a:xfrm>
            <a:off x="438341" y="1184356"/>
            <a:ext cx="3998193" cy="4922757"/>
          </a:xfrm>
          <a:prstGeom prst="round2Diag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274CA-0647-AA48-AC92-8C9C68609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184356"/>
            <a:ext cx="4188883" cy="4922838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 sz="2200"/>
            </a:lvl1pPr>
            <a:lvl2pPr>
              <a:spcBef>
                <a:spcPts val="3000"/>
              </a:spcBef>
              <a:defRPr sz="2200"/>
            </a:lvl2pPr>
            <a:lvl3pPr>
              <a:spcBef>
                <a:spcPts val="3000"/>
              </a:spcBef>
              <a:defRPr/>
            </a:lvl3pPr>
            <a:lvl4pPr>
              <a:spcBef>
                <a:spcPts val="3000"/>
              </a:spcBef>
              <a:defRPr/>
            </a:lvl4pPr>
            <a:lvl5pPr>
              <a:spcBef>
                <a:spcPts val="3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4F76B-664D-9942-99C4-FAA8DD94211A}"/>
              </a:ext>
            </a:extLst>
          </p:cNvPr>
          <p:cNvSpPr txBox="1"/>
          <p:nvPr/>
        </p:nvSpPr>
        <p:spPr>
          <a:xfrm>
            <a:off x="340805" y="92283"/>
            <a:ext cx="780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88190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274CA-0647-AA48-AC92-8C9C68609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0" y="1184356"/>
            <a:ext cx="5103283" cy="4543113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 sz="2200"/>
            </a:lvl1pPr>
            <a:lvl2pPr>
              <a:spcBef>
                <a:spcPts val="3000"/>
              </a:spcBef>
              <a:defRPr sz="2200"/>
            </a:lvl2pPr>
            <a:lvl3pPr>
              <a:spcBef>
                <a:spcPts val="3000"/>
              </a:spcBef>
              <a:defRPr/>
            </a:lvl3pPr>
            <a:lvl4pPr>
              <a:spcBef>
                <a:spcPts val="3000"/>
              </a:spcBef>
              <a:defRPr/>
            </a:lvl4pPr>
            <a:lvl5pPr>
              <a:spcBef>
                <a:spcPts val="3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4F76B-664D-9942-99C4-FAA8DD94211A}"/>
              </a:ext>
            </a:extLst>
          </p:cNvPr>
          <p:cNvSpPr txBox="1"/>
          <p:nvPr/>
        </p:nvSpPr>
        <p:spPr>
          <a:xfrm>
            <a:off x="340805" y="92283"/>
            <a:ext cx="780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+mj-lt"/>
              </a:rPr>
              <a:t>Agenda</a:t>
            </a:r>
          </a:p>
        </p:txBody>
      </p:sp>
      <p:pic>
        <p:nvPicPr>
          <p:cNvPr id="6" name="Picture Placeholder 15">
            <a:extLst>
              <a:ext uri="{FF2B5EF4-FFF2-40B4-BE49-F238E27FC236}">
                <a16:creationId xmlns:a16="http://schemas.microsoft.com/office/drawing/2014/main" id="{D68FD138-559A-47C1-AECB-4F5171888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3" b="8903"/>
          <a:stretch/>
        </p:blipFill>
        <p:spPr>
          <a:xfrm>
            <a:off x="249364" y="1373574"/>
            <a:ext cx="3338775" cy="4110851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96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34F76B-664D-9942-99C4-FAA8DD94211A}"/>
              </a:ext>
            </a:extLst>
          </p:cNvPr>
          <p:cNvSpPr txBox="1"/>
          <p:nvPr/>
        </p:nvSpPr>
        <p:spPr>
          <a:xfrm>
            <a:off x="340805" y="92283"/>
            <a:ext cx="780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+mj-lt"/>
              </a:rPr>
              <a:t>Agenda</a:t>
            </a:r>
          </a:p>
        </p:txBody>
      </p:sp>
      <p:pic>
        <p:nvPicPr>
          <p:cNvPr id="6" name="Picture Placeholder 15">
            <a:extLst>
              <a:ext uri="{FF2B5EF4-FFF2-40B4-BE49-F238E27FC236}">
                <a16:creationId xmlns:a16="http://schemas.microsoft.com/office/drawing/2014/main" id="{CAAFA7E2-50BC-604D-BBA3-175B553D4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r="5783"/>
          <a:stretch/>
        </p:blipFill>
        <p:spPr>
          <a:xfrm>
            <a:off x="134111" y="1932432"/>
            <a:ext cx="4746679" cy="3578352"/>
          </a:xfrm>
          <a:prstGeom prst="round2Diag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C3348B-E4DB-C941-B725-9351A8249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0790" y="1184356"/>
            <a:ext cx="4007178" cy="4922838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 sz="2200"/>
            </a:lvl1pPr>
            <a:lvl2pPr>
              <a:spcBef>
                <a:spcPts val="3000"/>
              </a:spcBef>
              <a:defRPr sz="2200"/>
            </a:lvl2pPr>
            <a:lvl3pPr>
              <a:spcBef>
                <a:spcPts val="3000"/>
              </a:spcBef>
              <a:defRPr/>
            </a:lvl3pPr>
            <a:lvl4pPr>
              <a:spcBef>
                <a:spcPts val="3000"/>
              </a:spcBef>
              <a:defRPr/>
            </a:lvl4pPr>
            <a:lvl5pPr>
              <a:spcBef>
                <a:spcPts val="3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35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71646D-E4AE-6E40-C032-EB134688A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01360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71646D-E4AE-6E40-C032-EB134688A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CC7366-C5EC-8D4E-AA77-4A7E1D71B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7" y="1133856"/>
            <a:ext cx="8436864" cy="4790585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FDB9A78-7CFB-1E42-B1F3-AF87D727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6" y="157384"/>
            <a:ext cx="8436863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321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CC7366-C5EC-8D4E-AA77-4A7E1D71B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801" y="1182624"/>
            <a:ext cx="3791713" cy="4741817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6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7E50E2-FEAB-3849-9582-9DFEB1B4B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5489" y="1182625"/>
            <a:ext cx="3791713" cy="474181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2B16651-C38F-9141-9B69-E5972E88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01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7E50E2-FEAB-3849-9582-9DFEB1B4B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5489" y="1157520"/>
            <a:ext cx="3791713" cy="4826029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95DF18B-1B60-4A42-A7C7-FFAF196373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98" y="1157521"/>
            <a:ext cx="3919632" cy="4826029"/>
          </a:xfrm>
          <a:prstGeom prst="round2Diag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C226326-0E9F-0A4E-9078-5B7024EB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955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E7CED66-6BD4-A743-B969-26517EAEC0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7569" y="1282489"/>
            <a:ext cx="3919632" cy="4826029"/>
          </a:xfrm>
          <a:prstGeom prst="round2Diag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E105A39-23BA-624F-8A8C-68F1CA63AA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719" y="1282488"/>
            <a:ext cx="3791713" cy="4826029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280AEBB-7A31-8146-80BE-D845BC8A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881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CC7366-C5EC-8D4E-AA77-4A7E1D71B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6" y="2463736"/>
            <a:ext cx="8436864" cy="3624858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0A7C6-82B6-B644-BD07-45179E94D5F2}"/>
              </a:ext>
            </a:extLst>
          </p:cNvPr>
          <p:cNvSpPr/>
          <p:nvPr/>
        </p:nvSpPr>
        <p:spPr>
          <a:xfrm>
            <a:off x="774189" y="1275206"/>
            <a:ext cx="7595617" cy="71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FADA11A-713D-E344-B0CE-91CCCA2E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827D0-EDB1-6C46-9FEE-DE73D55259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366139"/>
            <a:ext cx="7326313" cy="536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F78A28-979A-AC49-9211-8EDDA2EE502C}"/>
              </a:ext>
            </a:extLst>
          </p:cNvPr>
          <p:cNvSpPr/>
          <p:nvPr userDrawn="1"/>
        </p:nvSpPr>
        <p:spPr>
          <a:xfrm>
            <a:off x="774189" y="1275206"/>
            <a:ext cx="7595617" cy="71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548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8E306C-1CF7-F14B-9E07-14DA67E2C3F6}"/>
              </a:ext>
            </a:extLst>
          </p:cNvPr>
          <p:cNvSpPr/>
          <p:nvPr/>
        </p:nvSpPr>
        <p:spPr>
          <a:xfrm>
            <a:off x="774191" y="1295174"/>
            <a:ext cx="7595617" cy="71932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D8C6FA0-EF73-CC4C-8524-920CA20B34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6" y="2450592"/>
            <a:ext cx="8436864" cy="3638002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742950" indent="-285750">
              <a:spcBef>
                <a:spcPts val="1500"/>
              </a:spcBef>
              <a:buFont typeface="Arial" panose="020B0604020202020204" pitchFamily="34" charset="0"/>
              <a:buChar char="•"/>
              <a:defRPr sz="1800"/>
            </a:lvl2pPr>
            <a:lvl3pPr marL="1200150" indent="-285750">
              <a:spcBef>
                <a:spcPts val="1500"/>
              </a:spcBef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1DE3F89-018B-4544-80D4-DEBAA340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FFBA732-5DA4-FA46-91C1-420DBA6343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292" y="1411729"/>
            <a:ext cx="7326313" cy="536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EC61A-8D7E-DE4B-838A-B2A7ABF087F0}"/>
              </a:ext>
            </a:extLst>
          </p:cNvPr>
          <p:cNvSpPr/>
          <p:nvPr userDrawn="1"/>
        </p:nvSpPr>
        <p:spPr>
          <a:xfrm>
            <a:off x="774191" y="1295174"/>
            <a:ext cx="7595617" cy="71932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7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CC7366-C5EC-8D4E-AA77-4A7E1D71B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823" y="1276529"/>
            <a:ext cx="8436864" cy="1100911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05C7DE3-8D96-444D-9B4F-1FEC921D6DA7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41313" y="2712720"/>
            <a:ext cx="8412162" cy="360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78C500A-83DE-A74E-A326-AC4E80BD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498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23CDEAC-E81A-A54D-9A91-4B44C2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0134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2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9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93B806F-91A0-19DE-8A2F-4E3F655DFF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58304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3B806F-91A0-19DE-8A2F-4E3F655DFF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ECD049-A616-47B7-B06A-FB6A4FA4683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2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F4058ED-B225-0CA5-FC9C-A02F139FA4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02247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F4058ED-B225-0CA5-FC9C-A02F139FA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A8D795-87DE-114B-94DC-792DEBC171D0}"/>
              </a:ext>
            </a:extLst>
          </p:cNvPr>
          <p:cNvSpPr txBox="1"/>
          <p:nvPr/>
        </p:nvSpPr>
        <p:spPr>
          <a:xfrm>
            <a:off x="975360" y="6590642"/>
            <a:ext cx="268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spc="250">
                <a:solidFill>
                  <a:schemeClr val="tx2"/>
                </a:solidFill>
              </a:rPr>
              <a:t>| PROPRIETARY AND 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C4540-8B07-E241-AB91-44D026FF2DB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" y="6347801"/>
            <a:ext cx="879746" cy="439874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42D7DB6C-BEF8-E448-8DD4-85FC1214A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439" y="6567738"/>
            <a:ext cx="49094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D77CE5A-02DC-4507-A215-2BF228B31721}" type="slidenum">
              <a:rPr kumimoji="0" lang="en-US" altLang="en-US" sz="12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Segoe UI Semibold" panose="020B0702040204020203" pitchFamily="34" charset="0"/>
              </a:rPr>
              <a:pPr marL="0" marR="0" lvl="0" indent="0" algn="ctr" defTabSz="9143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altLang="en-US" sz="12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Segoe UI Semibold" panose="020B0702040204020203" pitchFamily="34" charset="0"/>
            </a:endParaRPr>
          </a:p>
        </p:txBody>
      </p:sp>
      <p:grpSp>
        <p:nvGrpSpPr>
          <p:cNvPr id="8" name="Separation Line">
            <a:extLst>
              <a:ext uri="{FF2B5EF4-FFF2-40B4-BE49-F238E27FC236}">
                <a16:creationId xmlns:a16="http://schemas.microsoft.com/office/drawing/2014/main" id="{39777474-DFC0-124E-A744-D79E46D1B80E}"/>
              </a:ext>
            </a:extLst>
          </p:cNvPr>
          <p:cNvGrpSpPr/>
          <p:nvPr/>
        </p:nvGrpSpPr>
        <p:grpSpPr>
          <a:xfrm>
            <a:off x="381000" y="708462"/>
            <a:ext cx="8382000" cy="76200"/>
            <a:chOff x="457200" y="1201284"/>
            <a:chExt cx="10058400" cy="91440"/>
          </a:xfrm>
          <a:solidFill>
            <a:schemeClr val="tx2"/>
          </a:solidFill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52A6D7-79F1-794A-BF11-2418BD911929}"/>
                </a:ext>
              </a:extLst>
            </p:cNvPr>
            <p:cNvCxnSpPr/>
            <p:nvPr userDrawn="1"/>
          </p:nvCxnSpPr>
          <p:spPr>
            <a:xfrm>
              <a:off x="457200" y="1204686"/>
              <a:ext cx="100584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3D3755-0A51-7649-A57C-E38A73386E82}"/>
                </a:ext>
              </a:extLst>
            </p:cNvPr>
            <p:cNvSpPr/>
            <p:nvPr userDrawn="1"/>
          </p:nvSpPr>
          <p:spPr>
            <a:xfrm>
              <a:off x="457200" y="1201284"/>
              <a:ext cx="928914" cy="9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13" name="Slide Number">
            <a:extLst>
              <a:ext uri="{FF2B5EF4-FFF2-40B4-BE49-F238E27FC236}">
                <a16:creationId xmlns:a16="http://schemas.microsoft.com/office/drawing/2014/main" id="{5CB4630E-0B44-084C-9041-A0F4F03174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57439" y="6567738"/>
            <a:ext cx="49094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D77CE5A-02DC-4507-A215-2BF228B31721}" type="slidenum">
              <a:rPr kumimoji="0" lang="en-US" altLang="en-US" sz="12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Segoe UI Semibold" panose="020B0702040204020203" pitchFamily="34" charset="0"/>
              </a:rPr>
              <a:pPr marL="0" marR="0" lvl="0" indent="0" algn="ctr" defTabSz="9143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altLang="en-US" sz="12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Segoe UI Semibold" panose="020B0702040204020203" pitchFamily="34" charset="0"/>
            </a:endParaRPr>
          </a:p>
        </p:txBody>
      </p:sp>
      <p:grpSp>
        <p:nvGrpSpPr>
          <p:cNvPr id="14" name="Separation Line">
            <a:extLst>
              <a:ext uri="{FF2B5EF4-FFF2-40B4-BE49-F238E27FC236}">
                <a16:creationId xmlns:a16="http://schemas.microsoft.com/office/drawing/2014/main" id="{93906602-A641-B84A-917D-3C5894854484}"/>
              </a:ext>
            </a:extLst>
          </p:cNvPr>
          <p:cNvGrpSpPr/>
          <p:nvPr userDrawn="1"/>
        </p:nvGrpSpPr>
        <p:grpSpPr>
          <a:xfrm>
            <a:off x="381000" y="708462"/>
            <a:ext cx="8382000" cy="76200"/>
            <a:chOff x="457200" y="1201284"/>
            <a:chExt cx="10058400" cy="91440"/>
          </a:xfrm>
          <a:solidFill>
            <a:schemeClr val="tx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36836F-7BDF-AF4B-A79B-39D044A9808E}"/>
                </a:ext>
              </a:extLst>
            </p:cNvPr>
            <p:cNvCxnSpPr/>
            <p:nvPr userDrawn="1"/>
          </p:nvCxnSpPr>
          <p:spPr>
            <a:xfrm>
              <a:off x="457200" y="1204686"/>
              <a:ext cx="100584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DEF8F1-5CCC-2048-9027-EAFD9894ED0D}"/>
                </a:ext>
              </a:extLst>
            </p:cNvPr>
            <p:cNvSpPr/>
            <p:nvPr userDrawn="1"/>
          </p:nvSpPr>
          <p:spPr>
            <a:xfrm>
              <a:off x="457200" y="1201284"/>
              <a:ext cx="928914" cy="9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35237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c.carebridgehealth.com/register-provider/new-registr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arebridgehealth.com/hc/en-us/articles/1500012371682-Provider-Agency-On-Demand-Training-and-Informational-Session-Registration-Inform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resourcelibrary.carebridgehealth.com/ncev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vvintegrationeform.carebridgehealth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support.carebridgehealth.com/hc/en-us/articles/1500002758601-North-Carolina" TargetMode="External"/><Relationship Id="rId4" Type="http://schemas.openxmlformats.org/officeDocument/2006/relationships/hyperlink" Target="https://support.carebridgehealth.com/hc/en-us/articles/4413951943447-Integrated-Agency-User-Guid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bridgehealth.zendesk.com/hc/article_attachments/16095855787415" TargetMode="External"/><Relationship Id="rId2" Type="http://schemas.openxmlformats.org/officeDocument/2006/relationships/hyperlink" Target="https://youtu.be/DhMRK9pmsC8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upport.carebridgehealth.com/hc/en-us?flash_digest=5f477734be12bb20fd7f72a067df0f6ccdf4e3d7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id.ncdhhs.gov/EVV" TargetMode="External"/><Relationship Id="rId2" Type="http://schemas.openxmlformats.org/officeDocument/2006/relationships/hyperlink" Target="mailto:NC_Provider_Training@healthybluenc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medicaid.evv@dhhs.nc.go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ncevv@carebridgehealth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evvintegration@carebridgehealth.com" TargetMode="External"/><Relationship Id="rId4" Type="http://schemas.openxmlformats.org/officeDocument/2006/relationships/hyperlink" Target="mailto:evvintegrationsupport@carebridgehealth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902673-1E4D-CA40-9A23-3BDA1B2D51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80" y="3425437"/>
            <a:ext cx="7815516" cy="309728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North Carolina Healthy Blue </a:t>
            </a:r>
          </a:p>
          <a:p>
            <a:r>
              <a:rPr lang="en-US" dirty="0"/>
              <a:t>EVV HH Informational Session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73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DDEB9F-6047-E7B7-B237-1A2E492B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C2C3C"/>
                </a:solidFill>
              </a:rPr>
              <a:t>Provider Onboarding – All EVV Users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486BA3-A2FA-E171-E088-DD5A15513685}"/>
              </a:ext>
            </a:extLst>
          </p:cNvPr>
          <p:cNvGrpSpPr/>
          <p:nvPr/>
        </p:nvGrpSpPr>
        <p:grpSpPr>
          <a:xfrm>
            <a:off x="545305" y="976491"/>
            <a:ext cx="8182236" cy="2852558"/>
            <a:chOff x="434816" y="3390715"/>
            <a:chExt cx="8274369" cy="2678731"/>
          </a:xfrm>
        </p:grpSpPr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52035F8F-A7A6-83F4-4798-FC1A23E7061C}"/>
                </a:ext>
              </a:extLst>
            </p:cNvPr>
            <p:cNvSpPr txBox="1">
              <a:spLocks/>
            </p:cNvSpPr>
            <p:nvPr/>
          </p:nvSpPr>
          <p:spPr>
            <a:xfrm>
              <a:off x="434816" y="3579445"/>
              <a:ext cx="8274369" cy="2490001"/>
            </a:xfrm>
            <a:prstGeom prst="roundRect">
              <a:avLst>
                <a:gd name="adj" fmla="val 5264"/>
              </a:avLst>
            </a:prstGeom>
            <a:noFill/>
            <a:ln w="25400" cap="flat" cmpd="sng" algn="ctr">
              <a:solidFill>
                <a:srgbClr val="A1A9B4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274320" rIns="0" bIns="0" rtlCol="0" anchor="t" anchorCtr="0"/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9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Complete the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hlinkClick r:id="rId3"/>
                </a:rPr>
                <a:t>Provider Setup &amp; Access Request Form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lvl="1" fontAlgn="base">
                <a:spcBef>
                  <a:spcPts val="600"/>
                </a:spcBef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respondent should be familiar with claims, billing/EDI, authorization process, and current EVV solution 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lvl="1" fontAlgn="base">
                <a:spcBef>
                  <a:spcPts val="600"/>
                </a:spcBef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Respondent will need to provide information regarding: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lvl="2" fontAlgn="base">
                <a:spcBef>
                  <a:spcPts val="600"/>
                </a:spcBef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Company legal name and identification numbers (e.g., tax id, NPI)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lvl="2" fontAlgn="base">
                <a:spcBef>
                  <a:spcPts val="600"/>
                </a:spcBef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Current company contact information EVV/billing administrator and contact information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lvl="2" fontAlgn="base">
                <a:spcBef>
                  <a:spcPts val="600"/>
                </a:spcBef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EVV Vendor selection (and contact information if not using CareBridge)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36C24A-8F6F-C168-E03A-71F3A74E1676}"/>
                </a:ext>
              </a:extLst>
            </p:cNvPr>
            <p:cNvSpPr txBox="1"/>
            <p:nvPr/>
          </p:nvSpPr>
          <p:spPr>
            <a:xfrm>
              <a:off x="806554" y="3390715"/>
              <a:ext cx="2044653" cy="3468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All New EVV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0BC6-3FF4-3C80-69A1-52F23B759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356D4-CF0F-EC6F-9FA1-979BAF7B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C2C3C"/>
                </a:solidFill>
              </a:rPr>
              <a:t>Provider Onboarding – CareBridge EVV Users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EC0106-5A1D-8754-2D3C-018D69E9E9A0}"/>
              </a:ext>
            </a:extLst>
          </p:cNvPr>
          <p:cNvGrpSpPr/>
          <p:nvPr/>
        </p:nvGrpSpPr>
        <p:grpSpPr>
          <a:xfrm>
            <a:off x="545305" y="1080014"/>
            <a:ext cx="8182236" cy="3634861"/>
            <a:chOff x="434816" y="3487929"/>
            <a:chExt cx="8274369" cy="2581517"/>
          </a:xfrm>
        </p:grpSpPr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9F74EFB1-F07A-AA66-937C-51B73A0A7FF2}"/>
                </a:ext>
              </a:extLst>
            </p:cNvPr>
            <p:cNvSpPr txBox="1">
              <a:spLocks/>
            </p:cNvSpPr>
            <p:nvPr/>
          </p:nvSpPr>
          <p:spPr>
            <a:xfrm>
              <a:off x="434816" y="3579445"/>
              <a:ext cx="8274369" cy="2490001"/>
            </a:xfrm>
            <a:prstGeom prst="roundRect">
              <a:avLst>
                <a:gd name="adj" fmla="val 5264"/>
              </a:avLst>
            </a:prstGeom>
            <a:noFill/>
            <a:ln w="25400" cap="flat" cmpd="sng" algn="ctr">
              <a:solidFill>
                <a:srgbClr val="A1A9B4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274320" rIns="0" bIns="0" rtlCol="0" anchor="t" anchorCtr="0"/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9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Complete Training</a:t>
              </a: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Complete 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hlinkClick r:id="rId3"/>
                </a:rPr>
                <a:t>On Demand Training Sessions 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Review Materials in the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hlinkClick r:id="rId4"/>
                </a:rPr>
                <a:t>CareBridge Resource Library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Log into the CareBridge Portal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Set up your office in the CareBridge portal</a:t>
              </a: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Acknowledge an Authorization / Schedule an Appointment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Complete an EVV visit using CareBridge EVV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endParaRP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Submit a claim via CareBridge EVV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E8A09B-5E23-ACD2-5296-2819FB3E9236}"/>
                </a:ext>
              </a:extLst>
            </p:cNvPr>
            <p:cNvSpPr txBox="1"/>
            <p:nvPr/>
          </p:nvSpPr>
          <p:spPr>
            <a:xfrm>
              <a:off x="806554" y="3487929"/>
              <a:ext cx="1933304" cy="1832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CareBridge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29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4F0C6-19BC-AB7F-D218-63892652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Provider Onboarding – Third-Party EVV Users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85EC94-A10F-1CC9-5711-B3B99CEBEFB1}"/>
              </a:ext>
            </a:extLst>
          </p:cNvPr>
          <p:cNvGrpSpPr/>
          <p:nvPr/>
        </p:nvGrpSpPr>
        <p:grpSpPr>
          <a:xfrm>
            <a:off x="542664" y="1080014"/>
            <a:ext cx="8182235" cy="4215886"/>
            <a:chOff x="434816" y="3487929"/>
            <a:chExt cx="8274369" cy="2581517"/>
          </a:xfrm>
        </p:grpSpPr>
        <p:sp>
          <p:nvSpPr>
            <p:cNvPr id="10" name="Text Placeholder 4">
              <a:extLst>
                <a:ext uri="{FF2B5EF4-FFF2-40B4-BE49-F238E27FC236}">
                  <a16:creationId xmlns:a16="http://schemas.microsoft.com/office/drawing/2014/main" id="{F4DC810B-47F0-04CF-7720-49618CA44AA7}"/>
                </a:ext>
              </a:extLst>
            </p:cNvPr>
            <p:cNvSpPr txBox="1">
              <a:spLocks/>
            </p:cNvSpPr>
            <p:nvPr/>
          </p:nvSpPr>
          <p:spPr>
            <a:xfrm>
              <a:off x="434816" y="3579445"/>
              <a:ext cx="8274369" cy="2490001"/>
            </a:xfrm>
            <a:prstGeom prst="roundRect">
              <a:avLst>
                <a:gd name="adj" fmla="val 5264"/>
              </a:avLst>
            </a:prstGeom>
            <a:noFill/>
            <a:ln w="25400" cap="flat" cmpd="sng" algn="ctr">
              <a:solidFill>
                <a:srgbClr val="A1A9B4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274320" rIns="0" bIns="0" rtlCol="0" anchor="t" anchorCtr="0"/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9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4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Have your EVV Vendor complete the </a:t>
              </a:r>
              <a:r>
                <a:rPr kumimoji="0" lang="en-US" sz="184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hlinkClick r:id="rId3"/>
                </a:rPr>
                <a:t>Third-Party EVV Intake Form</a:t>
              </a:r>
              <a:endParaRPr kumimoji="0" lang="en-US" sz="1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endParaRP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Providers should review the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hlinkClick r:id="rId4"/>
                </a:rPr>
                <a:t>Integrated Agency Portal User Guide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srgbClr val="000000"/>
                  </a:solidFill>
                  <a:latin typeface="Calibri"/>
                  <a:cs typeface="Calibri"/>
                </a:rPr>
                <a:t>Third-Party Vendors should review the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North Carolina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hlinkClick r:id="rId5"/>
                </a:rPr>
                <a:t>Integration Guide and Technical Specifications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instructions on obtaining credentials for both testing and production environments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342900" marR="0" lvl="0" indent="-34290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Third-Party Vendor receives credentials</a:t>
              </a: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CareBridge sends this information directly to your vendor</a:t>
              </a: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4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Third-Party Vendor completes testing with CareBridge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4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Third-Party Vendor sends production data to CareBridge</a:t>
              </a: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4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Submit a claim via CareBridge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8316C6-7F54-7D1E-99FA-8F67B4500ACD}"/>
                </a:ext>
              </a:extLst>
            </p:cNvPr>
            <p:cNvSpPr txBox="1"/>
            <p:nvPr/>
          </p:nvSpPr>
          <p:spPr>
            <a:xfrm>
              <a:off x="806553" y="3487929"/>
              <a:ext cx="2347970" cy="1832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Third-Party EVV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82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DE677-D142-224A-F9B6-A627E82BA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D6C4BD-6D87-6EDB-A561-47EA281E2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9752"/>
              </p:ext>
            </p:extLst>
          </p:nvPr>
        </p:nvGraphicFramePr>
        <p:xfrm>
          <a:off x="3919465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21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Century Cures 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Provider Onboarding &amp; Milestones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Home Health Services (HHS)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03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C0AABD-752B-7243-A70C-F009A10D6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7" y="1133857"/>
            <a:ext cx="8436864" cy="2185416"/>
          </a:xfrm>
        </p:spPr>
        <p:txBody>
          <a:bodyPr/>
          <a:lstStyle/>
          <a:p>
            <a:r>
              <a:rPr lang="en-US" dirty="0"/>
              <a:t>Hard Launch was October 1, 2025</a:t>
            </a:r>
          </a:p>
          <a:p>
            <a:r>
              <a:rPr lang="en-US" dirty="0"/>
              <a:t>Providers have a choice of billing through EVV on an 837i or billing Healthy Blue directly</a:t>
            </a:r>
          </a:p>
          <a:p>
            <a:r>
              <a:rPr lang="en-US" dirty="0"/>
              <a:t>All services are “Sometimes Authorized.” This means that Healthy Blue </a:t>
            </a:r>
            <a:r>
              <a:rPr lang="en-US" i="1" dirty="0"/>
              <a:t>may</a:t>
            </a:r>
            <a:r>
              <a:rPr lang="en-US" dirty="0"/>
              <a:t> require an authorization be present in the CareBridge EVV system under certain situations. Prior Authorizations may still be required by Healthy Blue even if they are not sent to CareBridge.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B8CF3C-50FA-F440-AA79-70A0C446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Health Servies (HHS)</a:t>
            </a:r>
          </a:p>
        </p:txBody>
      </p:sp>
    </p:spTree>
    <p:extLst>
      <p:ext uri="{BB962C8B-B14F-4D97-AF65-F5344CB8AC3E}">
        <p14:creationId xmlns:p14="http://schemas.microsoft.com/office/powerpoint/2010/main" val="69806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5C4038-6FC1-4B81-321D-3AEB693F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Sometimes Authorized Services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8142A6-72DB-6666-E1E8-29B8958AE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60505"/>
              </p:ext>
            </p:extLst>
          </p:nvPr>
        </p:nvGraphicFramePr>
        <p:xfrm>
          <a:off x="353566" y="1119948"/>
          <a:ext cx="8513064" cy="32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64">
                  <a:extLst>
                    <a:ext uri="{9D8B030D-6E8A-4147-A177-3AD203B41FA5}">
                      <a16:colId xmlns:a16="http://schemas.microsoft.com/office/drawing/2014/main" val="2173998421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99198268"/>
                    </a:ext>
                  </a:extLst>
                </a:gridCol>
              </a:tblGrid>
              <a:tr h="421640">
                <a:tc gridSpan="2">
                  <a:txBody>
                    <a:bodyPr/>
                    <a:lstStyle/>
                    <a:p>
                      <a:pPr marL="228600" indent="0" algn="l"/>
                      <a:r>
                        <a:rPr lang="en-US" sz="2200"/>
                        <a:t>CareBridge User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C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01553"/>
                  </a:ext>
                </a:extLst>
              </a:tr>
              <a:tr h="1428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An authorization for the service </a:t>
                      </a:r>
                      <a:r>
                        <a:rPr lang="en-US" sz="1600" b="1" u="sng"/>
                        <a:t>is sent</a:t>
                      </a:r>
                      <a:r>
                        <a:rPr lang="en-US" sz="1600"/>
                        <a:t> to </a:t>
                      </a:r>
                      <a:br>
                        <a:rPr lang="en-US" sz="1600"/>
                      </a:br>
                      <a:r>
                        <a:rPr lang="en-US" sz="1600"/>
                        <a:t>CareBridge by the PHP: </a:t>
                      </a:r>
                      <a:endParaRPr lang="en-US" sz="1600" i="1"/>
                    </a:p>
                    <a:p>
                      <a:endParaRPr lang="en-US" sz="2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Visits for these services </a:t>
                      </a:r>
                      <a:r>
                        <a:rPr lang="en-US" sz="1600" b="1" u="sng"/>
                        <a:t>must be</a:t>
                      </a:r>
                      <a:r>
                        <a:rPr lang="en-US" sz="1600"/>
                        <a:t> associated to the authorization received by CareBridge from the PHP.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/>
                        <a:t>This authorization number </a:t>
                      </a:r>
                      <a:r>
                        <a:rPr lang="en-US" sz="1400" b="1" u="sng"/>
                        <a:t>must match</a:t>
                      </a:r>
                      <a:r>
                        <a:rPr lang="en-US" sz="1400"/>
                        <a:t> to an authorization received by CareBridge from the PHP.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If the </a:t>
                      </a:r>
                      <a:r>
                        <a:rPr lang="en-US" sz="1200" i="1"/>
                        <a:t>‘</a:t>
                      </a:r>
                      <a:r>
                        <a:rPr lang="en-US" sz="1200" i="1" err="1"/>
                        <a:t>AuthRefNumber</a:t>
                      </a:r>
                      <a:r>
                        <a:rPr lang="en-US" sz="1200"/>
                        <a:t>’ field is blank, CareBridge will attempt to match to an authorization using other provided data elements.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05385"/>
                  </a:ext>
                </a:extLst>
              </a:tr>
              <a:tr h="1428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An authorization for </a:t>
                      </a:r>
                      <a:br>
                        <a:rPr lang="en-US" sz="1600"/>
                      </a:br>
                      <a:r>
                        <a:rPr lang="en-US" sz="1600"/>
                        <a:t>the service </a:t>
                      </a:r>
                      <a:r>
                        <a:rPr lang="en-US" sz="1600" b="1" u="sng"/>
                        <a:t>is not sent</a:t>
                      </a:r>
                      <a:r>
                        <a:rPr lang="en-US" sz="1600"/>
                        <a:t> to CareBridge by the PHP: </a:t>
                      </a:r>
                      <a:endParaRPr lang="en-US" sz="1600" i="1"/>
                    </a:p>
                    <a:p>
                      <a:endParaRPr lang="en-US" sz="2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Providers must follow the “No Authorization Workflow” as covered in the following training materials:</a:t>
                      </a:r>
                    </a:p>
                    <a:p>
                      <a:pPr marL="742950" lvl="1" indent="-285750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400"/>
                        <a:t>Micro Learning: </a:t>
                      </a:r>
                      <a:r>
                        <a:rPr lang="en-US" sz="1400">
                          <a:hlinkClick r:id="rId2"/>
                        </a:rPr>
                        <a:t>CareBridge Provider Portal - No Authorizations </a:t>
                      </a:r>
                      <a:endParaRPr lang="en-US" sz="1400"/>
                    </a:p>
                    <a:p>
                      <a:pPr marL="742950" lvl="1" indent="-285750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400"/>
                        <a:t>Reference Document: </a:t>
                      </a:r>
                      <a:r>
                        <a:rPr lang="en-US" sz="1400">
                          <a:hlinkClick r:id="rId3"/>
                        </a:rPr>
                        <a:t>No Authorization Workflow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15423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4100C6-51FA-16D4-AFEB-203FA7D76C74}"/>
              </a:ext>
            </a:extLst>
          </p:cNvPr>
          <p:cNvSpPr/>
          <p:nvPr/>
        </p:nvSpPr>
        <p:spPr>
          <a:xfrm>
            <a:off x="925555" y="5430186"/>
            <a:ext cx="7292884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2">
              <a:defRPr/>
            </a:pPr>
            <a:r>
              <a:rPr lang="en-US" sz="1400" b="1" dirty="0">
                <a:solidFill>
                  <a:srgbClr val="0070C0"/>
                </a:solidFill>
                <a:latin typeface="Calibri"/>
              </a:rPr>
              <a:t>IMPORTANT</a:t>
            </a: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: If a provider has received an authorization but cannot find it in the CareBridge system, they should contact their PHP point of contact.</a:t>
            </a:r>
          </a:p>
        </p:txBody>
      </p:sp>
    </p:spTree>
    <p:extLst>
      <p:ext uri="{BB962C8B-B14F-4D97-AF65-F5344CB8AC3E}">
        <p14:creationId xmlns:p14="http://schemas.microsoft.com/office/powerpoint/2010/main" val="224271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C2B687-DE30-EDEA-776F-C276EA8D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Sometimes Authorized Services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333729-48A7-AAFF-7E39-1EADB5A44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20496"/>
              </p:ext>
            </p:extLst>
          </p:nvPr>
        </p:nvGraphicFramePr>
        <p:xfrm>
          <a:off x="353566" y="1119948"/>
          <a:ext cx="8514208" cy="3794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618">
                  <a:extLst>
                    <a:ext uri="{9D8B030D-6E8A-4147-A177-3AD203B41FA5}">
                      <a16:colId xmlns:a16="http://schemas.microsoft.com/office/drawing/2014/main" val="2173998421"/>
                    </a:ext>
                  </a:extLst>
                </a:gridCol>
                <a:gridCol w="6401590">
                  <a:extLst>
                    <a:ext uri="{9D8B030D-6E8A-4147-A177-3AD203B41FA5}">
                      <a16:colId xmlns:a16="http://schemas.microsoft.com/office/drawing/2014/main" val="1799198268"/>
                    </a:ext>
                  </a:extLst>
                </a:gridCol>
              </a:tblGrid>
              <a:tr h="421640">
                <a:tc gridSpan="2">
                  <a:txBody>
                    <a:bodyPr/>
                    <a:lstStyle/>
                    <a:p>
                      <a:pPr marL="228600" indent="0" algn="l"/>
                      <a:r>
                        <a:rPr lang="en-US" sz="2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Third-Party</a:t>
                      </a:r>
                      <a:r>
                        <a:rPr lang="en-US" sz="2200"/>
                        <a:t> EVV Vendor User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C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01553"/>
                  </a:ext>
                </a:extLst>
              </a:tr>
              <a:tr h="194926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An authorization for the service </a:t>
                      </a:r>
                      <a:r>
                        <a:rPr lang="en-US" sz="1600" b="1" u="sng"/>
                        <a:t>is sent</a:t>
                      </a:r>
                      <a:r>
                        <a:rPr lang="en-US" sz="1600"/>
                        <a:t> to </a:t>
                      </a:r>
                      <a:br>
                        <a:rPr lang="en-US" sz="1600"/>
                      </a:br>
                      <a:r>
                        <a:rPr lang="en-US" sz="1600"/>
                        <a:t>CareBridge by the PHP: </a:t>
                      </a:r>
                      <a:endParaRPr lang="en-US" sz="160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EVV visit data sent to CareBridge for these services </a:t>
                      </a:r>
                      <a:r>
                        <a:rPr lang="en-US" sz="1600" b="1" u="sng"/>
                        <a:t>must include</a:t>
                      </a:r>
                      <a:r>
                        <a:rPr lang="en-US" sz="1600"/>
                        <a:t> the </a:t>
                      </a:r>
                      <a:r>
                        <a:rPr lang="en-US" sz="1600" b="1">
                          <a:solidFill>
                            <a:srgbClr val="4472C4"/>
                          </a:solidFill>
                        </a:rPr>
                        <a:t>correct</a:t>
                      </a:r>
                      <a:r>
                        <a:rPr lang="en-US" sz="1600"/>
                        <a:t> authorization number in the ‘</a:t>
                      </a:r>
                      <a:r>
                        <a:rPr lang="en-US" sz="1600" i="1" err="1"/>
                        <a:t>AuthRefNumber</a:t>
                      </a:r>
                      <a:r>
                        <a:rPr lang="en-US" sz="1600"/>
                        <a:t>’ field. 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This authorization number </a:t>
                      </a:r>
                      <a:r>
                        <a:rPr lang="en-US" sz="1400" b="1" u="sng"/>
                        <a:t>must match</a:t>
                      </a:r>
                      <a:r>
                        <a:rPr lang="en-US" sz="1400"/>
                        <a:t> to an authorization received by CareBridge from the PHP.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If the ‘</a:t>
                      </a:r>
                      <a:r>
                        <a:rPr lang="en-US" sz="1200" i="1" err="1"/>
                        <a:t>AuthRefNumber</a:t>
                      </a:r>
                      <a:r>
                        <a:rPr lang="en-US" sz="1200"/>
                        <a:t>’ field is blank, CareBridge will attempt to match to an authorization using other provided data elements. </a:t>
                      </a:r>
                    </a:p>
                    <a:p>
                      <a:pPr marL="1657350" lvl="3" indent="-285750">
                        <a:buFont typeface="+mj-lt"/>
                        <a:buAutoNum type="romanLcPeriod"/>
                      </a:pPr>
                      <a:r>
                        <a:rPr lang="en-US" sz="1100"/>
                        <a:t>If a match </a:t>
                      </a:r>
                      <a:r>
                        <a:rPr lang="en-US" sz="1100" b="1" u="sng"/>
                        <a:t>is found</a:t>
                      </a:r>
                      <a:r>
                        <a:rPr lang="en-US" sz="1100"/>
                        <a:t>, the visit will be associated to this authorization number. </a:t>
                      </a:r>
                    </a:p>
                    <a:p>
                      <a:pPr marL="1657350" lvl="3" indent="-285750">
                        <a:buFont typeface="+mj-lt"/>
                        <a:buAutoNum type="romanLcPeriod"/>
                      </a:pPr>
                      <a:r>
                        <a:rPr lang="en-US" sz="1100"/>
                        <a:t>If a match </a:t>
                      </a:r>
                      <a:r>
                        <a:rPr lang="en-US" sz="1100" b="1" u="sng"/>
                        <a:t>is not found</a:t>
                      </a:r>
                      <a:r>
                        <a:rPr lang="en-US" sz="1100"/>
                        <a:t> the visit will be treated as if an authorization was not sent to CareBridge by the PHP.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05385"/>
                  </a:ext>
                </a:extLst>
              </a:tr>
              <a:tr h="1418080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00"/>
                        <a:t>An authorization for </a:t>
                      </a:r>
                      <a:br>
                        <a:rPr lang="en-US" sz="1600"/>
                      </a:br>
                      <a:r>
                        <a:rPr lang="en-US" sz="1600"/>
                        <a:t>the service </a:t>
                      </a:r>
                      <a:r>
                        <a:rPr lang="en-US" sz="1600" b="1" u="sng"/>
                        <a:t>is not sent</a:t>
                      </a:r>
                      <a:r>
                        <a:rPr lang="en-US" sz="1600"/>
                        <a:t> to CareBridge by the PHP: </a:t>
                      </a:r>
                      <a:endParaRPr lang="en-US" sz="1200" i="1"/>
                    </a:p>
                    <a:p>
                      <a:pPr algn="r"/>
                      <a:endParaRPr lang="en-US" sz="2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EVV visit data sent to CareBridge for these services </a:t>
                      </a:r>
                      <a:r>
                        <a:rPr lang="en-US" sz="1600" b="1" u="sng"/>
                        <a:t>must be sent</a:t>
                      </a:r>
                      <a:r>
                        <a:rPr lang="en-US" sz="1600"/>
                        <a:t> with the ‘</a:t>
                      </a:r>
                      <a:r>
                        <a:rPr lang="en-US" sz="1600" i="1" err="1"/>
                        <a:t>AuthRefNumber</a:t>
                      </a:r>
                      <a:r>
                        <a:rPr lang="en-US" sz="1600"/>
                        <a:t>’ field </a:t>
                      </a:r>
                      <a:r>
                        <a:rPr lang="en-US" sz="1600" b="1">
                          <a:solidFill>
                            <a:srgbClr val="4472C4"/>
                          </a:solidFill>
                        </a:rPr>
                        <a:t>blank</a:t>
                      </a:r>
                      <a:r>
                        <a:rPr lang="en-US" sz="1600"/>
                        <a:t> (null). 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If the ‘</a:t>
                      </a:r>
                      <a:r>
                        <a:rPr lang="en-US" sz="1400" i="1" err="1"/>
                        <a:t>AuthRefNumber</a:t>
                      </a:r>
                      <a:r>
                        <a:rPr lang="en-US" sz="1400"/>
                        <a:t>’ field is sent to CareBridge with a value, an alert will be returned to the Provider / Third-Party EVV Vendor in the CareBridge response file.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1542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594A5C-590C-9D88-E7E6-78017D1651F7}"/>
              </a:ext>
            </a:extLst>
          </p:cNvPr>
          <p:cNvSpPr/>
          <p:nvPr/>
        </p:nvSpPr>
        <p:spPr>
          <a:xfrm>
            <a:off x="925555" y="5430186"/>
            <a:ext cx="7292884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2">
              <a:defRPr/>
            </a:pPr>
            <a:r>
              <a:rPr lang="en-US" sz="1400" b="1">
                <a:solidFill>
                  <a:srgbClr val="0070C0"/>
                </a:solidFill>
                <a:latin typeface="Calibri"/>
              </a:rPr>
              <a:t>IMPORTANT</a:t>
            </a:r>
            <a:r>
              <a:rPr lang="en-US" sz="1400">
                <a:solidFill>
                  <a:sysClr val="windowText" lastClr="000000"/>
                </a:solidFill>
                <a:latin typeface="Calibri"/>
              </a:rPr>
              <a:t>: If a provider has received an authorization but cannot find it in the CareBridge system, they should contact their PHP point of contact.</a:t>
            </a:r>
          </a:p>
        </p:txBody>
      </p:sp>
    </p:spTree>
    <p:extLst>
      <p:ext uri="{BB962C8B-B14F-4D97-AF65-F5344CB8AC3E}">
        <p14:creationId xmlns:p14="http://schemas.microsoft.com/office/powerpoint/2010/main" val="361934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7F26C-6ECE-34F0-4F2E-53CD3727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Health Services – EVV Required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BC6CFA-DBAA-B170-F463-69DF14C80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53270"/>
              </p:ext>
            </p:extLst>
          </p:nvPr>
        </p:nvGraphicFramePr>
        <p:xfrm>
          <a:off x="1142997" y="952533"/>
          <a:ext cx="6858000" cy="5396938"/>
        </p:xfrm>
        <a:graphic>
          <a:graphicData uri="http://schemas.openxmlformats.org/drawingml/2006/table">
            <a:tbl>
              <a:tblPr/>
              <a:tblGrid>
                <a:gridCol w="640080">
                  <a:extLst>
                    <a:ext uri="{9D8B030D-6E8A-4147-A177-3AD203B41FA5}">
                      <a16:colId xmlns:a16="http://schemas.microsoft.com/office/drawing/2014/main" val="7287389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95458"/>
                    </a:ext>
                  </a:extLst>
                </a:gridCol>
                <a:gridCol w="5577840">
                  <a:extLst>
                    <a:ext uri="{9D8B030D-6E8A-4147-A177-3AD203B41FA5}">
                      <a16:colId xmlns:a16="http://schemas.microsoft.com/office/drawing/2014/main" val="82855558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HCPC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Rev Code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Rev Code Description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82871"/>
                  </a:ext>
                </a:extLst>
              </a:tr>
              <a:tr h="914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G0299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Treatment, teaching/training, observation/evaluation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80987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For a dually eligible beneficiary when the visit does not meet Medicare criteria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6801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venipuncture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826121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Pre- filling insulin syringes/Medi- Planners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229386"/>
                  </a:ext>
                </a:extLst>
              </a:tr>
              <a:tr h="914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Treatment, teaching/training, observation/evaluation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184055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For a dually eligible beneficiary when the visit does not meet Medicare criteria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24251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venipuncture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44804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Pre- filling insulin syringes/Medi- Planners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0698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G0493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Initial assessment/re- assessment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81870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G0494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Initial assessment/re- assessment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099648"/>
                  </a:ext>
                </a:extLst>
              </a:tr>
              <a:tr h="91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Treatment, teaching/training, observation/evaluation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08623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For a dually eligible beneficiary when the visit does not meet Medicare criteria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3067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G2168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Physical Therapy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67115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G2169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Occupational Therapy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22649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S9122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Health Aide Visit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661523"/>
                  </a:ext>
                </a:extLst>
              </a:tr>
              <a:tr h="91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S9123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Treatment, teaching/training, observation/evaluation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940355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For a dually eligible beneficiary when the visit does not meet Medicare criteria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479150"/>
                  </a:ext>
                </a:extLst>
              </a:tr>
              <a:tr h="914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S9124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Treatment, teaching/training, observation/evaluation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443003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For a dually eligible beneficiary when the visit does not meet Medicare criteria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441607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venipuncture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60670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Pre- filling insulin syringes/Medi- Planners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1264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S9128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Speech Therapy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5688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S9129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Occupational Therapy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30329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S9131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Physical Therapy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93622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T1001</a:t>
                      </a: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Skilled nursing: Nursing assessment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/evaluation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94992"/>
                  </a:ext>
                </a:extLst>
              </a:tr>
              <a:tr h="91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Treatment, teaching/training, observation/evaluation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553592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For a dually eligible beneficiary when the visit does not meet Medicare criteria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69686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T1021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Health Aide Visit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90235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T1030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Nursing Care, In The Home, By Registered Nurse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751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89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CE327-AC2B-4A73-CC3B-049974045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3639BA-B45D-AA16-45AF-B5EE2C28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Health Services – EVV Required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33994C-AFAF-C0F4-A23F-9DE848820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570522"/>
              </p:ext>
            </p:extLst>
          </p:nvPr>
        </p:nvGraphicFramePr>
        <p:xfrm>
          <a:off x="1142997" y="952533"/>
          <a:ext cx="6858000" cy="4764405"/>
        </p:xfrm>
        <a:graphic>
          <a:graphicData uri="http://schemas.openxmlformats.org/drawingml/2006/table">
            <a:tbl>
              <a:tblPr/>
              <a:tblGrid>
                <a:gridCol w="640080">
                  <a:extLst>
                    <a:ext uri="{9D8B030D-6E8A-4147-A177-3AD203B41FA5}">
                      <a16:colId xmlns:a16="http://schemas.microsoft.com/office/drawing/2014/main" val="7287389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95458"/>
                    </a:ext>
                  </a:extLst>
                </a:gridCol>
                <a:gridCol w="5577840">
                  <a:extLst>
                    <a:ext uri="{9D8B030D-6E8A-4147-A177-3AD203B41FA5}">
                      <a16:colId xmlns:a16="http://schemas.microsoft.com/office/drawing/2014/main" val="82855558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HCPC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Revenue Code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Revenue Code Description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8287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92521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Speech Therapy –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8098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92522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Speech Therapy –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6801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92523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Speech Therapy –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82612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97161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Physical Therapy –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22938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97162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Physical Therapy –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18405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97163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Physical Therapy –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24251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97164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Physical Therapy –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4480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97165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Occupational Therapy – Evaluation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0698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97166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Occupational Therapy –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81870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97167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Occupational Therapy –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09964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97168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Occupational Therapy –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0862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G0151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Physical Therapy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3067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G0152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Occupational Therapy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67115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Speech Therapy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22649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Home Health Aide Visit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66152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G0157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Physical Therapy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94035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G0158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Occupational Therapy – Evaluation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479150"/>
                  </a:ext>
                </a:extLst>
              </a:tr>
              <a:tr h="91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G0159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Physical Therapy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443003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Physical Therapy – Evaluation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441607"/>
                  </a:ext>
                </a:extLst>
              </a:tr>
              <a:tr h="91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Occupational Therapy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60670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Occupational Therapy –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1264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G0161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Speech Therapy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5688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G0162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Skilled nursing: Initial assessment/re- assessment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30329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G0283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Physical Therapy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93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38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1F4F18-A5CF-8EBE-F435-EC15A66A0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7" y="1133857"/>
            <a:ext cx="8436864" cy="72210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CareBridge Provider Admins can check both options, choosing their billing path on a per visit basis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6FB41D-8BE8-C105-D2B1-4A35E75F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Billing - CareBridge Users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B7F51B-3053-2658-559A-3D7F0135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1" y="1855961"/>
            <a:ext cx="8228335" cy="4332208"/>
          </a:xfrm>
          <a:prstGeom prst="rect">
            <a:avLst/>
          </a:prstGeom>
          <a:ln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62E1368-E0E3-9B64-2BF7-CEB76C409268}"/>
              </a:ext>
            </a:extLst>
          </p:cNvPr>
          <p:cNvSpPr/>
          <p:nvPr/>
        </p:nvSpPr>
        <p:spPr>
          <a:xfrm rot="2760000">
            <a:off x="3090722" y="2681714"/>
            <a:ext cx="1016835" cy="224125"/>
          </a:xfrm>
          <a:prstGeom prst="rightArrow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0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58C73A-BC8C-4615-A97F-16D58CE92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46706"/>
              </p:ext>
            </p:extLst>
          </p:nvPr>
        </p:nvGraphicFramePr>
        <p:xfrm>
          <a:off x="3910321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21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Century Cures 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Provider Onboarding &amp; Milestones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Home Health Services (HHS)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75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1AA53-A46C-F2FA-12B6-A153C408C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4AC7A2-4F1E-0E04-354D-6337BA788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7" y="1133857"/>
            <a:ext cx="8436864" cy="7221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/>
              <a:t>Providers can select whether individual visits are billed through EVV or directly when exporting for billing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2887C3-B80F-2B1A-DEFE-ED6CCEB5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Billing – CareBridge Users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267C9F4-BE8F-76B5-DC1E-43E8264B8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29" y="1855961"/>
            <a:ext cx="8228335" cy="232182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F3D224D-F087-5EE6-B686-5DEEF9A645D4}"/>
              </a:ext>
            </a:extLst>
          </p:cNvPr>
          <p:cNvSpPr/>
          <p:nvPr/>
        </p:nvSpPr>
        <p:spPr>
          <a:xfrm rot="2760000">
            <a:off x="6440504" y="2873367"/>
            <a:ext cx="1016835" cy="224125"/>
          </a:xfrm>
          <a:prstGeom prst="rightArrow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6A45D-B45D-C775-C4EE-3497F18E6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7" y="1133857"/>
            <a:ext cx="8436864" cy="2089178"/>
          </a:xfrm>
        </p:spPr>
        <p:txBody>
          <a:bodyPr/>
          <a:lstStyle/>
          <a:p>
            <a:r>
              <a:rPr lang="en-US"/>
              <a:t>Visit data is sent on the EVV Visit File containing a ‘</a:t>
            </a:r>
            <a:r>
              <a:rPr lang="en-US" i="1" err="1"/>
              <a:t>ClaimAction</a:t>
            </a:r>
            <a:r>
              <a:rPr lang="en-US" i="1"/>
              <a:t>’</a:t>
            </a:r>
            <a:r>
              <a:rPr lang="en-US"/>
              <a:t> indicator</a:t>
            </a:r>
          </a:p>
          <a:p>
            <a:r>
              <a:rPr lang="en-US"/>
              <a:t>E = Billed Externally</a:t>
            </a:r>
          </a:p>
          <a:p>
            <a:pPr lvl="1"/>
            <a:r>
              <a:rPr lang="en-US"/>
              <a:t>CareBridge does not generate a claim</a:t>
            </a:r>
          </a:p>
          <a:p>
            <a:r>
              <a:rPr lang="en-US"/>
              <a:t>N = Claim</a:t>
            </a:r>
          </a:p>
          <a:p>
            <a:pPr lvl="1"/>
            <a:r>
              <a:rPr lang="en-US"/>
              <a:t>CareBridge will generate a claim and submit to the payer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C9A569-8704-141B-1712-5D1934AE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Billing – Third-Party EVV Users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368C0-234C-3506-2CA1-2ABE96FB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6" y="3429000"/>
            <a:ext cx="8329188" cy="23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E6474-7841-78B2-CFF6-60E825D66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EF9D65-D001-206E-D1E5-9F26E5A45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75387"/>
              </p:ext>
            </p:extLst>
          </p:nvPr>
        </p:nvGraphicFramePr>
        <p:xfrm>
          <a:off x="3937753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21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Century Cures 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Provider Onboarding &amp; Milestones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Home Health Services (HHS)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184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A0C69-B839-6AA1-DBBD-AEEA9AD6B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7" y="1133857"/>
            <a:ext cx="8436864" cy="129844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Access the </a:t>
            </a:r>
            <a:r>
              <a:rPr lang="en-US">
                <a:hlinkClick r:id="rId2"/>
              </a:rPr>
              <a:t>CareBridge Resource Library </a:t>
            </a:r>
            <a:r>
              <a:rPr lang="en-US"/>
              <a:t>and select “Sign In”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F306FC-6711-2090-75A7-09EE9864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“Follow” Critical Resources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0C22B7FB-7D4F-9DCB-62BE-B39BE137D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98" y="1969710"/>
            <a:ext cx="6123604" cy="41019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3E032D-D5DC-EB64-6C8C-8AEFFA360420}"/>
              </a:ext>
            </a:extLst>
          </p:cNvPr>
          <p:cNvSpPr/>
          <p:nvPr/>
        </p:nvSpPr>
        <p:spPr>
          <a:xfrm>
            <a:off x="6850550" y="2090625"/>
            <a:ext cx="756092" cy="3113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58A4F12-6DFF-1A06-D131-11AF6850015F}"/>
              </a:ext>
            </a:extLst>
          </p:cNvPr>
          <p:cNvSpPr/>
          <p:nvPr/>
        </p:nvSpPr>
        <p:spPr>
          <a:xfrm rot="18345148">
            <a:off x="7364051" y="1578130"/>
            <a:ext cx="482024" cy="388682"/>
          </a:xfrm>
          <a:prstGeom prst="leftArrow">
            <a:avLst>
              <a:gd name="adj1" fmla="val 24282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5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7E913-DD56-9C27-A7C6-68E2903CF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Sign in or Create an Account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If you already have an account, sign in using your credentials.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If you do not have an account, create one by following the registration instructions on the sign-in page.</a:t>
            </a:r>
            <a:endParaRPr lang="en-US" sz="16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702E9-37EB-9A40-E66B-D703788B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“Follow” Critical Resources</a:t>
            </a:r>
          </a:p>
        </p:txBody>
      </p:sp>
      <p:pic>
        <p:nvPicPr>
          <p:cNvPr id="4" name="Picture 3" descr="A screenshot of a login form&#10;&#10;Description automatically generated">
            <a:extLst>
              <a:ext uri="{FF2B5EF4-FFF2-40B4-BE49-F238E27FC236}">
                <a16:creationId xmlns:a16="http://schemas.microsoft.com/office/drawing/2014/main" id="{99501ED5-19E3-6D7F-896E-9A1388B1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81" y="2264700"/>
            <a:ext cx="5887272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05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CE4CD7-C8BB-8262-B85A-C8D4F47F54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Access the Resource Library Section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Once logged in, browse to the section of the Resource Library that contains the materials you need.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Click on the “Follow” button next to the resource or section you are interested in.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To confirm you are following, look for a message that says, “You are now following this article.”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As new information is added to the sections you are following, you will automatically receive email notifications, ensuring you are always up-to-date.</a:t>
            </a:r>
            <a:endParaRPr lang="en-US" sz="1600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DD85A-AE3E-0BBE-DE0F-B64A4CB1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“Follow” Critical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740D0-6252-E208-BC8E-D625BDAEA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9" y="3264069"/>
            <a:ext cx="7991856" cy="1923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A804940-8CF8-DAB0-568B-44EAF666A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" b="6094"/>
          <a:stretch/>
        </p:blipFill>
        <p:spPr>
          <a:xfrm>
            <a:off x="2357526" y="5287960"/>
            <a:ext cx="4428941" cy="1272962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5CA740DD-855F-DE6D-6BD8-FF2B3396D65A}"/>
              </a:ext>
            </a:extLst>
          </p:cNvPr>
          <p:cNvSpPr/>
          <p:nvPr/>
        </p:nvSpPr>
        <p:spPr>
          <a:xfrm rot="18345148">
            <a:off x="8242382" y="4123692"/>
            <a:ext cx="434567" cy="352025"/>
          </a:xfrm>
          <a:prstGeom prst="leftArrow">
            <a:avLst>
              <a:gd name="adj1" fmla="val 24282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13BBC-A950-856F-4D20-ABFD98893597}"/>
              </a:ext>
            </a:extLst>
          </p:cNvPr>
          <p:cNvSpPr/>
          <p:nvPr/>
        </p:nvSpPr>
        <p:spPr>
          <a:xfrm>
            <a:off x="7743379" y="4516957"/>
            <a:ext cx="684785" cy="34765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5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92C56-12D7-E921-8DAA-7651171E5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160494-FDFF-408B-07CF-9BBDB90B8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571824"/>
              </p:ext>
            </p:extLst>
          </p:nvPr>
        </p:nvGraphicFramePr>
        <p:xfrm>
          <a:off x="3919465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21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Century Cures 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Provider Onboarding &amp; Milestones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Home Health Services (HHS)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721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A03F79-E704-919B-11AA-3D8A6A9B3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North Carolina Healthy Blue </a:t>
            </a:r>
          </a:p>
          <a:p>
            <a:pPr marL="1097280"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Reach out to your Provider Relationship Account Consultant directly, or contact Provider Relations using the information below:</a:t>
            </a:r>
          </a:p>
          <a:p>
            <a:pPr marL="1097280"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Phone: 844-594-5072</a:t>
            </a:r>
          </a:p>
          <a:p>
            <a:pPr marL="1097280"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Provider Relations Email: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NC_Provider_Training@healthybluenc.com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North Carolina DHHS: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0" indent="-276226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Website: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https://medicaid.ncdhhs.gov/EVV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0" indent="-276226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u="sng" dirty="0">
                <a:solidFill>
                  <a:srgbClr val="1E79C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Medicaid.evv@</a:t>
            </a:r>
            <a:r>
              <a:rPr lang="en-US" u="sng" dirty="0">
                <a:solidFill>
                  <a:srgbClr val="1E79C8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dhhs.nc.gov</a:t>
            </a:r>
            <a:endParaRPr lang="en-US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C47DA1-2270-D17B-4BBC-3E5E72A0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Healthy Blue Points of Contact</a:t>
            </a:r>
          </a:p>
        </p:txBody>
      </p:sp>
    </p:spTree>
    <p:extLst>
      <p:ext uri="{BB962C8B-B14F-4D97-AF65-F5344CB8AC3E}">
        <p14:creationId xmlns:p14="http://schemas.microsoft.com/office/powerpoint/2010/main" val="2486598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CA96C-40F3-D2C1-B8B2-196A3F66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0AB63-B84A-B1AC-42D1-9121D0268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8" y="1033707"/>
            <a:ext cx="8436864" cy="512694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Please reach out to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CareBridge Support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, for example re: EVV Vendor Setup, pre-billing alerts: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Email: 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ncevv@carebridgehealth.com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Third-Party EVV Integration, for example re: pre-billing alerts: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evvintegrationsupport@carebridgehealth.com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Third-Party Vendors, </a:t>
            </a:r>
            <a:r>
              <a:rPr lang="en-US" b="1"/>
              <a:t>technical contacts only</a:t>
            </a:r>
            <a:r>
              <a:rPr lang="en-US"/>
              <a:t>: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evvintegration@carebridgehealth.com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E411E1-E92B-1E72-5534-99A3DFE8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C2C3C"/>
                </a:solidFill>
              </a:rPr>
              <a:t>CareBridge </a:t>
            </a:r>
            <a:r>
              <a:rPr lang="en-US" sz="3200">
                <a:solidFill>
                  <a:srgbClr val="1C2C3C"/>
                </a:solidFill>
              </a:rPr>
              <a:t>Points of Contact</a:t>
            </a:r>
          </a:p>
        </p:txBody>
      </p:sp>
    </p:spTree>
    <p:extLst>
      <p:ext uri="{BB962C8B-B14F-4D97-AF65-F5344CB8AC3E}">
        <p14:creationId xmlns:p14="http://schemas.microsoft.com/office/powerpoint/2010/main" val="404959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B3080E-D299-7110-B729-111DFE14C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Electronic Visit Verification (EVV) is the process by which a service performed for a member at home or in the community is verified electronically</a:t>
            </a:r>
          </a:p>
          <a:p>
            <a:r>
              <a:rPr lang="en-US"/>
              <a:t>An EVV system must be able to electronically verify, with respect to visits conducted as part of personal care services or home health care services, the following: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/>
              <a:t>the type of service performed;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/>
              <a:t>the individual receiving the service;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/>
              <a:t>the date of the service;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/>
              <a:t>the location of service delivery;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/>
              <a:t>the individual providing the service; and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/>
              <a:t>the time the service begins and ends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2DCE8E-FEF2-EF7F-33A6-0E6B2A37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21st Century Cures Act &amp; EVV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CB6A4-F196-84A6-825E-05855A69F3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889" y="1411729"/>
            <a:ext cx="7361379" cy="536575"/>
          </a:xfrm>
        </p:spPr>
        <p:txBody>
          <a:bodyPr/>
          <a:lstStyle/>
          <a:p>
            <a:r>
              <a:rPr lang="en-US" sz="1600" i="1"/>
              <a:t>Section 12006(a) of the 21st Century Cures Act  mandates that states implement </a:t>
            </a:r>
            <a:br>
              <a:rPr lang="en-US" sz="1600" i="1"/>
            </a:br>
            <a:r>
              <a:rPr lang="en-US" sz="1600" i="1"/>
              <a:t>EVV for all Medicaid personal care services (PCS) and home health services (HHCS) </a:t>
            </a:r>
            <a:br>
              <a:rPr lang="en-US" sz="1600" i="1"/>
            </a:br>
            <a:r>
              <a:rPr lang="en-US" sz="1600" i="1"/>
              <a:t>that require an in-home visit by a provider.</a:t>
            </a:r>
          </a:p>
        </p:txBody>
      </p:sp>
    </p:spTree>
    <p:extLst>
      <p:ext uri="{BB962C8B-B14F-4D97-AF65-F5344CB8AC3E}">
        <p14:creationId xmlns:p14="http://schemas.microsoft.com/office/powerpoint/2010/main" val="404252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8BF50-278B-D764-047A-91C9C519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BA570CD-8697-9B0A-4849-B784DD878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711360"/>
              </p:ext>
            </p:extLst>
          </p:nvPr>
        </p:nvGraphicFramePr>
        <p:xfrm>
          <a:off x="3919465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21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Century Cures 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Provider Onboarding &amp; Milestones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Home Health Services (HHS)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18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27682-CA5B-80B6-6B1B-DADB9F8AF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E12572-1851-79CC-3EB4-A25472E8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CareBridge’s Mission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D092D33F-EB8E-1C4B-9438-E5B4D4D2A5AD}"/>
              </a:ext>
            </a:extLst>
          </p:cNvPr>
          <p:cNvSpPr txBox="1"/>
          <p:nvPr/>
        </p:nvSpPr>
        <p:spPr>
          <a:xfrm>
            <a:off x="467005" y="2180098"/>
            <a:ext cx="4720590" cy="3749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2000" b="1" i="0" u="none" strike="noStrike" kern="1200" cap="none" spc="-4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ACCOMPLISH</a:t>
            </a:r>
            <a:r>
              <a:rPr kumimoji="0" sz="2000" b="1" i="0" u="none" strike="noStrike" kern="1200" cap="none" spc="-4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OUR</a:t>
            </a:r>
            <a:r>
              <a:rPr kumimoji="0" sz="2000" b="1" i="0" u="none" strike="noStrike" kern="1200" cap="none" spc="-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MISSION</a:t>
            </a:r>
            <a:r>
              <a:rPr kumimoji="0" sz="2000" b="1" i="0" u="none" strike="noStrike" kern="1200" cap="none" spc="-4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8140" marR="410209" lvl="0" indent="-285115" algn="l" defTabSz="457200" rtl="0" eaLnBrk="1" fontAlgn="auto" latinLnBrk="0" hangingPunct="1">
              <a:lnSpc>
                <a:spcPct val="100000"/>
              </a:lnSpc>
              <a:spcBef>
                <a:spcPts val="2425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>
                <a:tab pos="358140" algn="l"/>
              </a:tabLst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Ensuring</a:t>
            </a:r>
            <a:r>
              <a:rPr kumimoji="0" sz="1600" b="0" i="0" u="none" strike="noStrike" kern="1200" cap="none" spc="-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HCBS</a:t>
            </a:r>
            <a:r>
              <a:rPr kumimoji="0" sz="1600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members</a:t>
            </a:r>
            <a:r>
              <a:rPr kumimoji="0" sz="1600" b="0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receive</a:t>
            </a:r>
            <a:r>
              <a:rPr kumimoji="0" sz="1600" b="0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individualized,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reliable,</a:t>
            </a:r>
            <a:r>
              <a:rPr kumimoji="0" sz="1600" b="1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appropriate</a:t>
            </a:r>
            <a:r>
              <a:rPr kumimoji="0" sz="1600" b="1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promote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greater</a:t>
            </a:r>
            <a:r>
              <a:rPr kumimoji="0" sz="1600" b="0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independence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8140" marR="518159" lvl="0" indent="-2851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>
                <a:tab pos="358140" algn="l"/>
              </a:tabLst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Providing</a:t>
            </a:r>
            <a:r>
              <a:rPr kumimoji="0" sz="16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members</a:t>
            </a:r>
            <a:r>
              <a:rPr kumimoji="0" sz="1600" b="0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caregivers</a:t>
            </a:r>
            <a:r>
              <a:rPr kumimoji="0" sz="1600" b="0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6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access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highly</a:t>
            </a:r>
            <a:r>
              <a:rPr kumimoji="0" sz="1600" b="1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trained</a:t>
            </a: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clinical</a:t>
            </a:r>
            <a:r>
              <a:rPr kumimoji="0" sz="1600" b="1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team</a:t>
            </a:r>
            <a:r>
              <a:rPr kumimoji="0" sz="1600" b="1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24/7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8140" marR="139065" lvl="0" indent="-2851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>
                <a:tab pos="358140" algn="l"/>
              </a:tabLst>
              <a:defRPr/>
            </a:pP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Coordinating</a:t>
            </a:r>
            <a:r>
              <a:rPr kumimoji="0" sz="16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closely</a:t>
            </a:r>
            <a:r>
              <a:rPr kumimoji="0" sz="1600" b="1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PCPs,</a:t>
            </a:r>
            <a:r>
              <a:rPr kumimoji="0" sz="1600" b="0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Coordinators,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team</a:t>
            </a:r>
            <a:r>
              <a:rPr kumimoji="0" sz="1600" b="0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8140" marR="5080" lvl="0" indent="-2851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>
                <a:tab pos="358140" algn="l"/>
              </a:tabLst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Delivering</a:t>
            </a:r>
            <a:r>
              <a:rPr kumimoji="0" sz="16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solutions</a:t>
            </a:r>
            <a:r>
              <a:rPr kumimoji="0" sz="1600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1600" b="0" i="0" u="none" strike="noStrike" kern="1200" cap="none" spc="-6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address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physical</a:t>
            </a:r>
            <a:r>
              <a:rPr kumimoji="0" sz="1600" b="1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behavioral</a:t>
            </a:r>
            <a:r>
              <a:rPr kumimoji="0" sz="1600" b="1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</a:t>
            </a:r>
            <a:r>
              <a:rPr kumimoji="0" sz="1600" b="1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needs</a:t>
            </a:r>
            <a:r>
              <a:rPr kumimoji="0" sz="1600" b="1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1" i="0" u="none" strike="noStrike" kern="1200" cap="none" spc="-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promote</a:t>
            </a:r>
            <a:r>
              <a:rPr kumimoji="0" sz="1600" b="1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</a:t>
            </a:r>
            <a:r>
              <a:rPr kumimoji="0" sz="1600" b="1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equity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F1C6B42-FFA7-F811-CDE9-17A9E46ADEF5}"/>
              </a:ext>
            </a:extLst>
          </p:cNvPr>
          <p:cNvSpPr/>
          <p:nvPr/>
        </p:nvSpPr>
        <p:spPr>
          <a:xfrm>
            <a:off x="377952" y="1053083"/>
            <a:ext cx="8412480" cy="832485"/>
          </a:xfrm>
          <a:custGeom>
            <a:avLst/>
            <a:gdLst/>
            <a:ahLst/>
            <a:cxnLst/>
            <a:rect l="l" t="t" r="r" b="b"/>
            <a:pathLst>
              <a:path w="8412480" h="832485">
                <a:moveTo>
                  <a:pt x="8273796" y="0"/>
                </a:moveTo>
                <a:lnTo>
                  <a:pt x="138684" y="0"/>
                </a:lnTo>
                <a:lnTo>
                  <a:pt x="94848" y="7071"/>
                </a:lnTo>
                <a:lnTo>
                  <a:pt x="56778" y="26761"/>
                </a:lnTo>
                <a:lnTo>
                  <a:pt x="26757" y="56784"/>
                </a:lnTo>
                <a:lnTo>
                  <a:pt x="7070" y="94853"/>
                </a:lnTo>
                <a:lnTo>
                  <a:pt x="0" y="138684"/>
                </a:lnTo>
                <a:lnTo>
                  <a:pt x="0" y="693420"/>
                </a:lnTo>
                <a:lnTo>
                  <a:pt x="7070" y="737250"/>
                </a:lnTo>
                <a:lnTo>
                  <a:pt x="26757" y="775319"/>
                </a:lnTo>
                <a:lnTo>
                  <a:pt x="56778" y="805342"/>
                </a:lnTo>
                <a:lnTo>
                  <a:pt x="94848" y="825032"/>
                </a:lnTo>
                <a:lnTo>
                  <a:pt x="138684" y="832104"/>
                </a:lnTo>
                <a:lnTo>
                  <a:pt x="8273796" y="832104"/>
                </a:lnTo>
                <a:lnTo>
                  <a:pt x="8317626" y="825032"/>
                </a:lnTo>
                <a:lnTo>
                  <a:pt x="8355695" y="805342"/>
                </a:lnTo>
                <a:lnTo>
                  <a:pt x="8385718" y="775319"/>
                </a:lnTo>
                <a:lnTo>
                  <a:pt x="8405408" y="737250"/>
                </a:lnTo>
                <a:lnTo>
                  <a:pt x="8412480" y="693420"/>
                </a:lnTo>
                <a:lnTo>
                  <a:pt x="8412480" y="138684"/>
                </a:lnTo>
                <a:lnTo>
                  <a:pt x="8405408" y="94853"/>
                </a:lnTo>
                <a:lnTo>
                  <a:pt x="8385718" y="56784"/>
                </a:lnTo>
                <a:lnTo>
                  <a:pt x="8355695" y="26761"/>
                </a:lnTo>
                <a:lnTo>
                  <a:pt x="8317626" y="7071"/>
                </a:lnTo>
                <a:lnTo>
                  <a:pt x="8273796" y="0"/>
                </a:lnTo>
                <a:close/>
              </a:path>
            </a:pathLst>
          </a:custGeom>
          <a:solidFill>
            <a:srgbClr val="1C2C3B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0B36054-E41C-EA34-DCF7-1161F8F16D3C}"/>
              </a:ext>
            </a:extLst>
          </p:cNvPr>
          <p:cNvSpPr txBox="1"/>
          <p:nvPr/>
        </p:nvSpPr>
        <p:spPr>
          <a:xfrm>
            <a:off x="1051661" y="1167129"/>
            <a:ext cx="7060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194945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CareBridge</a:t>
            </a:r>
            <a:r>
              <a:rPr kumimoji="0" sz="1800" b="1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exists</a:t>
            </a:r>
            <a:r>
              <a:rPr kumimoji="0" sz="1800" b="1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enable</a:t>
            </a:r>
            <a:r>
              <a:rPr kumimoji="0" sz="1800" b="1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individuals</a:t>
            </a:r>
            <a:r>
              <a:rPr kumimoji="0" sz="1800" b="1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800" b="1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home</a:t>
            </a:r>
            <a:r>
              <a:rPr kumimoji="0" sz="1800" b="1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community-</a:t>
            </a:r>
            <a:r>
              <a:rPr kumimoji="0" sz="1800" b="1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settings</a:t>
            </a:r>
            <a:r>
              <a:rPr kumimoji="0" sz="1800" b="1" i="0" u="none" strike="noStrike" kern="120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(HCBS)</a:t>
            </a:r>
            <a:r>
              <a:rPr kumimoji="0" sz="1800" b="1" i="0" u="none" strike="noStrike" kern="120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1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maximize</a:t>
            </a:r>
            <a:r>
              <a:rPr kumimoji="0" sz="1800" b="1" i="0" u="none" strike="noStrike" kern="1200" cap="none" spc="-4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their</a:t>
            </a:r>
            <a:r>
              <a:rPr kumimoji="0" sz="1800" b="1" i="0" u="none" strike="noStrike" kern="1200" cap="none" spc="-4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health,</a:t>
            </a:r>
            <a:r>
              <a:rPr kumimoji="0" sz="1800" b="1" i="0" u="none" strike="noStrike" kern="1200" cap="none" spc="-4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independence,</a:t>
            </a:r>
            <a:r>
              <a:rPr kumimoji="0" sz="1800" b="1" i="0" u="none" strike="noStrike" kern="1200" cap="none" spc="-5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00" b="1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quality</a:t>
            </a:r>
            <a:r>
              <a:rPr kumimoji="0" sz="1800" b="1" i="0" u="none" strike="noStrike" kern="1200" cap="none" spc="-5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00" b="1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life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4D046CAD-1138-F49A-B78A-9022ECC9BB6E}"/>
              </a:ext>
            </a:extLst>
          </p:cNvPr>
          <p:cNvGrpSpPr/>
          <p:nvPr/>
        </p:nvGrpSpPr>
        <p:grpSpPr>
          <a:xfrm>
            <a:off x="7222540" y="2161933"/>
            <a:ext cx="1186815" cy="1227455"/>
            <a:chOff x="7222540" y="2161933"/>
            <a:chExt cx="1186815" cy="1227455"/>
          </a:xfrm>
        </p:grpSpPr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1F49BD67-7479-7533-E829-26E4C93AEAEF}"/>
                </a:ext>
              </a:extLst>
            </p:cNvPr>
            <p:cNvSpPr/>
            <p:nvPr/>
          </p:nvSpPr>
          <p:spPr>
            <a:xfrm>
              <a:off x="7264196" y="2391104"/>
              <a:ext cx="1103630" cy="998219"/>
            </a:xfrm>
            <a:custGeom>
              <a:avLst/>
              <a:gdLst/>
              <a:ahLst/>
              <a:cxnLst/>
              <a:rect l="l" t="t" r="r" b="b"/>
              <a:pathLst>
                <a:path w="1103629" h="998220">
                  <a:moveTo>
                    <a:pt x="83286" y="854811"/>
                  </a:moveTo>
                  <a:lnTo>
                    <a:pt x="41630" y="854811"/>
                  </a:lnTo>
                  <a:lnTo>
                    <a:pt x="41630" y="956157"/>
                  </a:lnTo>
                  <a:lnTo>
                    <a:pt x="83286" y="956157"/>
                  </a:lnTo>
                  <a:lnTo>
                    <a:pt x="83286" y="854811"/>
                  </a:lnTo>
                  <a:close/>
                </a:path>
                <a:path w="1103629" h="998220">
                  <a:moveTo>
                    <a:pt x="1061847" y="471906"/>
                  </a:moveTo>
                  <a:lnTo>
                    <a:pt x="1020191" y="471906"/>
                  </a:lnTo>
                  <a:lnTo>
                    <a:pt x="1020191" y="602602"/>
                  </a:lnTo>
                  <a:lnTo>
                    <a:pt x="1061847" y="602602"/>
                  </a:lnTo>
                  <a:lnTo>
                    <a:pt x="1061847" y="471906"/>
                  </a:lnTo>
                  <a:close/>
                </a:path>
                <a:path w="1103629" h="998220">
                  <a:moveTo>
                    <a:pt x="1103541" y="124421"/>
                  </a:moveTo>
                  <a:lnTo>
                    <a:pt x="1087970" y="83197"/>
                  </a:lnTo>
                  <a:lnTo>
                    <a:pt x="1049185" y="62547"/>
                  </a:lnTo>
                  <a:lnTo>
                    <a:pt x="890676" y="41884"/>
                  </a:lnTo>
                  <a:lnTo>
                    <a:pt x="885291" y="83083"/>
                  </a:lnTo>
                  <a:lnTo>
                    <a:pt x="1043851" y="103759"/>
                  </a:lnTo>
                  <a:lnTo>
                    <a:pt x="1051001" y="106057"/>
                  </a:lnTo>
                  <a:lnTo>
                    <a:pt x="1056728" y="110629"/>
                  </a:lnTo>
                  <a:lnTo>
                    <a:pt x="1060513" y="116916"/>
                  </a:lnTo>
                  <a:lnTo>
                    <a:pt x="1061885" y="124383"/>
                  </a:lnTo>
                  <a:lnTo>
                    <a:pt x="1061288" y="130340"/>
                  </a:lnTo>
                  <a:lnTo>
                    <a:pt x="925410" y="395147"/>
                  </a:lnTo>
                  <a:lnTo>
                    <a:pt x="922642" y="400011"/>
                  </a:lnTo>
                  <a:lnTo>
                    <a:pt x="591731" y="360324"/>
                  </a:lnTo>
                  <a:lnTo>
                    <a:pt x="586778" y="401612"/>
                  </a:lnTo>
                  <a:lnTo>
                    <a:pt x="891882" y="438213"/>
                  </a:lnTo>
                  <a:lnTo>
                    <a:pt x="562216" y="748169"/>
                  </a:lnTo>
                  <a:lnTo>
                    <a:pt x="41148" y="686257"/>
                  </a:lnTo>
                  <a:lnTo>
                    <a:pt x="359041" y="388264"/>
                  </a:lnTo>
                  <a:lnTo>
                    <a:pt x="370293" y="376783"/>
                  </a:lnTo>
                  <a:lnTo>
                    <a:pt x="371157" y="375729"/>
                  </a:lnTo>
                  <a:lnTo>
                    <a:pt x="493064" y="390347"/>
                  </a:lnTo>
                  <a:lnTo>
                    <a:pt x="498055" y="349059"/>
                  </a:lnTo>
                  <a:lnTo>
                    <a:pt x="397598" y="337019"/>
                  </a:lnTo>
                  <a:lnTo>
                    <a:pt x="546239" y="47447"/>
                  </a:lnTo>
                  <a:lnTo>
                    <a:pt x="552843" y="41135"/>
                  </a:lnTo>
                  <a:lnTo>
                    <a:pt x="562178" y="41135"/>
                  </a:lnTo>
                  <a:lnTo>
                    <a:pt x="732282" y="63093"/>
                  </a:lnTo>
                  <a:lnTo>
                    <a:pt x="737654" y="21882"/>
                  </a:lnTo>
                  <a:lnTo>
                    <a:pt x="569849" y="0"/>
                  </a:lnTo>
                  <a:lnTo>
                    <a:pt x="550875" y="749"/>
                  </a:lnTo>
                  <a:lnTo>
                    <a:pt x="533031" y="7124"/>
                  </a:lnTo>
                  <a:lnTo>
                    <a:pt x="517690" y="18529"/>
                  </a:lnTo>
                  <a:lnTo>
                    <a:pt x="506158" y="34378"/>
                  </a:lnTo>
                  <a:lnTo>
                    <a:pt x="360502" y="318173"/>
                  </a:lnTo>
                  <a:lnTo>
                    <a:pt x="354304" y="329082"/>
                  </a:lnTo>
                  <a:lnTo>
                    <a:pt x="347218" y="339369"/>
                  </a:lnTo>
                  <a:lnTo>
                    <a:pt x="339280" y="348983"/>
                  </a:lnTo>
                  <a:lnTo>
                    <a:pt x="330517" y="357886"/>
                  </a:lnTo>
                  <a:lnTo>
                    <a:pt x="12192" y="656386"/>
                  </a:lnTo>
                  <a:lnTo>
                    <a:pt x="6959" y="662736"/>
                  </a:lnTo>
                  <a:lnTo>
                    <a:pt x="3136" y="669861"/>
                  </a:lnTo>
                  <a:lnTo>
                    <a:pt x="800" y="677595"/>
                  </a:lnTo>
                  <a:lnTo>
                    <a:pt x="0" y="685787"/>
                  </a:lnTo>
                  <a:lnTo>
                    <a:pt x="2806" y="700836"/>
                  </a:lnTo>
                  <a:lnTo>
                    <a:pt x="10528" y="713498"/>
                  </a:lnTo>
                  <a:lnTo>
                    <a:pt x="22186" y="722630"/>
                  </a:lnTo>
                  <a:lnTo>
                    <a:pt x="36753" y="727113"/>
                  </a:lnTo>
                  <a:lnTo>
                    <a:pt x="541324" y="787298"/>
                  </a:lnTo>
                  <a:lnTo>
                    <a:pt x="541324" y="909713"/>
                  </a:lnTo>
                  <a:lnTo>
                    <a:pt x="499706" y="909713"/>
                  </a:lnTo>
                  <a:lnTo>
                    <a:pt x="499706" y="997750"/>
                  </a:lnTo>
                  <a:lnTo>
                    <a:pt x="541324" y="997750"/>
                  </a:lnTo>
                  <a:lnTo>
                    <a:pt x="541324" y="914539"/>
                  </a:lnTo>
                  <a:lnTo>
                    <a:pt x="582980" y="914539"/>
                  </a:lnTo>
                  <a:lnTo>
                    <a:pt x="582980" y="784148"/>
                  </a:lnTo>
                  <a:lnTo>
                    <a:pt x="585063" y="783056"/>
                  </a:lnTo>
                  <a:lnTo>
                    <a:pt x="591210" y="778154"/>
                  </a:lnTo>
                  <a:lnTo>
                    <a:pt x="924179" y="465150"/>
                  </a:lnTo>
                  <a:lnTo>
                    <a:pt x="954608" y="428129"/>
                  </a:lnTo>
                  <a:lnTo>
                    <a:pt x="1097407" y="151320"/>
                  </a:lnTo>
                  <a:lnTo>
                    <a:pt x="1103160" y="131660"/>
                  </a:lnTo>
                  <a:lnTo>
                    <a:pt x="1103541" y="124421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9F2AC9DB-7C4D-01B0-F43F-AB96FC682FB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2114" y="2328342"/>
              <a:ext cx="208199" cy="228687"/>
            </a:xfrm>
            <a:prstGeom prst="rect">
              <a:avLst/>
            </a:prstGeom>
          </p:spPr>
        </p:pic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89B33EFE-3565-2669-6835-DB108863B705}"/>
                </a:ext>
              </a:extLst>
            </p:cNvPr>
            <p:cNvSpPr/>
            <p:nvPr/>
          </p:nvSpPr>
          <p:spPr>
            <a:xfrm>
              <a:off x="7368298" y="2224315"/>
              <a:ext cx="770890" cy="665480"/>
            </a:xfrm>
            <a:custGeom>
              <a:avLst/>
              <a:gdLst/>
              <a:ahLst/>
              <a:cxnLst/>
              <a:rect l="l" t="t" r="r" b="b"/>
              <a:pathLst>
                <a:path w="770890" h="665480">
                  <a:moveTo>
                    <a:pt x="249847" y="124777"/>
                  </a:moveTo>
                  <a:lnTo>
                    <a:pt x="245630" y="103987"/>
                  </a:lnTo>
                  <a:lnTo>
                    <a:pt x="244932" y="100520"/>
                  </a:lnTo>
                  <a:lnTo>
                    <a:pt x="231521" y="80695"/>
                  </a:lnTo>
                  <a:lnTo>
                    <a:pt x="211670" y="67297"/>
                  </a:lnTo>
                  <a:lnTo>
                    <a:pt x="208191" y="66598"/>
                  </a:lnTo>
                  <a:lnTo>
                    <a:pt x="208191" y="124777"/>
                  </a:lnTo>
                  <a:lnTo>
                    <a:pt x="208191" y="311937"/>
                  </a:lnTo>
                  <a:lnTo>
                    <a:pt x="206552" y="320014"/>
                  </a:lnTo>
                  <a:lnTo>
                    <a:pt x="202095" y="326631"/>
                  </a:lnTo>
                  <a:lnTo>
                    <a:pt x="195478" y="331089"/>
                  </a:lnTo>
                  <a:lnTo>
                    <a:pt x="187388" y="332714"/>
                  </a:lnTo>
                  <a:lnTo>
                    <a:pt x="62458" y="332714"/>
                  </a:lnTo>
                  <a:lnTo>
                    <a:pt x="54368" y="331089"/>
                  </a:lnTo>
                  <a:lnTo>
                    <a:pt x="47752" y="326631"/>
                  </a:lnTo>
                  <a:lnTo>
                    <a:pt x="43294" y="320014"/>
                  </a:lnTo>
                  <a:lnTo>
                    <a:pt x="41656" y="311937"/>
                  </a:lnTo>
                  <a:lnTo>
                    <a:pt x="41656" y="291160"/>
                  </a:lnTo>
                  <a:lnTo>
                    <a:pt x="104089" y="291160"/>
                  </a:lnTo>
                  <a:lnTo>
                    <a:pt x="104089" y="249555"/>
                  </a:lnTo>
                  <a:lnTo>
                    <a:pt x="41656" y="249555"/>
                  </a:lnTo>
                  <a:lnTo>
                    <a:pt x="41656" y="187159"/>
                  </a:lnTo>
                  <a:lnTo>
                    <a:pt x="104089" y="187159"/>
                  </a:lnTo>
                  <a:lnTo>
                    <a:pt x="104089" y="145554"/>
                  </a:lnTo>
                  <a:lnTo>
                    <a:pt x="41656" y="145554"/>
                  </a:lnTo>
                  <a:lnTo>
                    <a:pt x="41656" y="124777"/>
                  </a:lnTo>
                  <a:lnTo>
                    <a:pt x="43294" y="116700"/>
                  </a:lnTo>
                  <a:lnTo>
                    <a:pt x="47752" y="110083"/>
                  </a:lnTo>
                  <a:lnTo>
                    <a:pt x="54368" y="105625"/>
                  </a:lnTo>
                  <a:lnTo>
                    <a:pt x="62458" y="103987"/>
                  </a:lnTo>
                  <a:lnTo>
                    <a:pt x="187388" y="103987"/>
                  </a:lnTo>
                  <a:lnTo>
                    <a:pt x="195478" y="105625"/>
                  </a:lnTo>
                  <a:lnTo>
                    <a:pt x="202095" y="110083"/>
                  </a:lnTo>
                  <a:lnTo>
                    <a:pt x="206552" y="116700"/>
                  </a:lnTo>
                  <a:lnTo>
                    <a:pt x="208191" y="124777"/>
                  </a:lnTo>
                  <a:lnTo>
                    <a:pt x="208191" y="66598"/>
                  </a:lnTo>
                  <a:lnTo>
                    <a:pt x="187388" y="62395"/>
                  </a:lnTo>
                  <a:lnTo>
                    <a:pt x="145757" y="62395"/>
                  </a:lnTo>
                  <a:lnTo>
                    <a:pt x="145757" y="0"/>
                  </a:lnTo>
                  <a:lnTo>
                    <a:pt x="104101" y="0"/>
                  </a:lnTo>
                  <a:lnTo>
                    <a:pt x="104101" y="62395"/>
                  </a:lnTo>
                  <a:lnTo>
                    <a:pt x="62458" y="62395"/>
                  </a:lnTo>
                  <a:lnTo>
                    <a:pt x="38163" y="67297"/>
                  </a:lnTo>
                  <a:lnTo>
                    <a:pt x="18313" y="80695"/>
                  </a:lnTo>
                  <a:lnTo>
                    <a:pt x="4914" y="100520"/>
                  </a:lnTo>
                  <a:lnTo>
                    <a:pt x="0" y="124777"/>
                  </a:lnTo>
                  <a:lnTo>
                    <a:pt x="0" y="311937"/>
                  </a:lnTo>
                  <a:lnTo>
                    <a:pt x="4914" y="336181"/>
                  </a:lnTo>
                  <a:lnTo>
                    <a:pt x="18313" y="356019"/>
                  </a:lnTo>
                  <a:lnTo>
                    <a:pt x="38163" y="369404"/>
                  </a:lnTo>
                  <a:lnTo>
                    <a:pt x="62458" y="374319"/>
                  </a:lnTo>
                  <a:lnTo>
                    <a:pt x="104101" y="374319"/>
                  </a:lnTo>
                  <a:lnTo>
                    <a:pt x="104101" y="665480"/>
                  </a:lnTo>
                  <a:lnTo>
                    <a:pt x="145757" y="665480"/>
                  </a:lnTo>
                  <a:lnTo>
                    <a:pt x="145757" y="374319"/>
                  </a:lnTo>
                  <a:lnTo>
                    <a:pt x="187388" y="374319"/>
                  </a:lnTo>
                  <a:lnTo>
                    <a:pt x="211670" y="369404"/>
                  </a:lnTo>
                  <a:lnTo>
                    <a:pt x="231521" y="356019"/>
                  </a:lnTo>
                  <a:lnTo>
                    <a:pt x="244932" y="336181"/>
                  </a:lnTo>
                  <a:lnTo>
                    <a:pt x="245630" y="332714"/>
                  </a:lnTo>
                  <a:lnTo>
                    <a:pt x="249847" y="311937"/>
                  </a:lnTo>
                  <a:lnTo>
                    <a:pt x="249847" y="124777"/>
                  </a:lnTo>
                  <a:close/>
                </a:path>
                <a:path w="770890" h="665480">
                  <a:moveTo>
                    <a:pt x="670433" y="488988"/>
                  </a:moveTo>
                  <a:lnTo>
                    <a:pt x="630555" y="477050"/>
                  </a:lnTo>
                  <a:lnTo>
                    <a:pt x="606069" y="558647"/>
                  </a:lnTo>
                  <a:lnTo>
                    <a:pt x="645934" y="570572"/>
                  </a:lnTo>
                  <a:lnTo>
                    <a:pt x="670433" y="488988"/>
                  </a:lnTo>
                  <a:close/>
                </a:path>
                <a:path w="770890" h="665480">
                  <a:moveTo>
                    <a:pt x="770356" y="436714"/>
                  </a:moveTo>
                  <a:lnTo>
                    <a:pt x="757161" y="398284"/>
                  </a:lnTo>
                  <a:lnTo>
                    <a:pt x="723074" y="376186"/>
                  </a:lnTo>
                  <a:lnTo>
                    <a:pt x="556501" y="334581"/>
                  </a:lnTo>
                  <a:lnTo>
                    <a:pt x="537794" y="332917"/>
                  </a:lnTo>
                  <a:lnTo>
                    <a:pt x="519569" y="336842"/>
                  </a:lnTo>
                  <a:lnTo>
                    <a:pt x="344385" y="567334"/>
                  </a:lnTo>
                  <a:lnTo>
                    <a:pt x="333146" y="603046"/>
                  </a:lnTo>
                  <a:lnTo>
                    <a:pt x="338061" y="627303"/>
                  </a:lnTo>
                  <a:lnTo>
                    <a:pt x="351459" y="647141"/>
                  </a:lnTo>
                  <a:lnTo>
                    <a:pt x="371309" y="660527"/>
                  </a:lnTo>
                  <a:lnTo>
                    <a:pt x="395605" y="665441"/>
                  </a:lnTo>
                  <a:lnTo>
                    <a:pt x="410654" y="663651"/>
                  </a:lnTo>
                  <a:lnTo>
                    <a:pt x="446760" y="638848"/>
                  </a:lnTo>
                  <a:lnTo>
                    <a:pt x="563105" y="472909"/>
                  </a:lnTo>
                  <a:lnTo>
                    <a:pt x="529005" y="449084"/>
                  </a:lnTo>
                  <a:lnTo>
                    <a:pt x="409816" y="619086"/>
                  </a:lnTo>
                  <a:lnTo>
                    <a:pt x="404545" y="623912"/>
                  </a:lnTo>
                  <a:lnTo>
                    <a:pt x="395605" y="623912"/>
                  </a:lnTo>
                  <a:lnTo>
                    <a:pt x="387515" y="622274"/>
                  </a:lnTo>
                  <a:lnTo>
                    <a:pt x="380885" y="617816"/>
                  </a:lnTo>
                  <a:lnTo>
                    <a:pt x="376402" y="611212"/>
                  </a:lnTo>
                  <a:lnTo>
                    <a:pt x="374764" y="603135"/>
                  </a:lnTo>
                  <a:lnTo>
                    <a:pt x="374764" y="599097"/>
                  </a:lnTo>
                  <a:lnTo>
                    <a:pt x="376262" y="594512"/>
                  </a:lnTo>
                  <a:lnTo>
                    <a:pt x="529158" y="376262"/>
                  </a:lnTo>
                  <a:lnTo>
                    <a:pt x="538302" y="372986"/>
                  </a:lnTo>
                  <a:lnTo>
                    <a:pt x="712990" y="416560"/>
                  </a:lnTo>
                  <a:lnTo>
                    <a:pt x="719353" y="419354"/>
                  </a:lnTo>
                  <a:lnTo>
                    <a:pt x="724319" y="423951"/>
                  </a:lnTo>
                  <a:lnTo>
                    <a:pt x="727544" y="429895"/>
                  </a:lnTo>
                  <a:lnTo>
                    <a:pt x="728700" y="438810"/>
                  </a:lnTo>
                  <a:lnTo>
                    <a:pt x="690003" y="568756"/>
                  </a:lnTo>
                  <a:lnTo>
                    <a:pt x="729881" y="580694"/>
                  </a:lnTo>
                  <a:lnTo>
                    <a:pt x="769442" y="448881"/>
                  </a:lnTo>
                  <a:lnTo>
                    <a:pt x="770356" y="442836"/>
                  </a:lnTo>
                  <a:lnTo>
                    <a:pt x="770356" y="436714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A69F48E6-E8C7-2840-1E09-1B3ED65352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9166" y="2552011"/>
              <a:ext cx="240004" cy="168354"/>
            </a:xfrm>
            <a:prstGeom prst="rect">
              <a:avLst/>
            </a:prstGeom>
          </p:spPr>
        </p:pic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57FAF7F3-FD93-F6B9-3CD3-7202D7A42F63}"/>
                </a:ext>
              </a:extLst>
            </p:cNvPr>
            <p:cNvSpPr/>
            <p:nvPr/>
          </p:nvSpPr>
          <p:spPr>
            <a:xfrm>
              <a:off x="7222540" y="2161933"/>
              <a:ext cx="1186815" cy="1227455"/>
            </a:xfrm>
            <a:custGeom>
              <a:avLst/>
              <a:gdLst/>
              <a:ahLst/>
              <a:cxnLst/>
              <a:rect l="l" t="t" r="r" b="b"/>
              <a:pathLst>
                <a:path w="1186815" h="1227454">
                  <a:moveTo>
                    <a:pt x="41656" y="395097"/>
                  </a:moveTo>
                  <a:lnTo>
                    <a:pt x="0" y="395097"/>
                  </a:lnTo>
                  <a:lnTo>
                    <a:pt x="0" y="436702"/>
                  </a:lnTo>
                  <a:lnTo>
                    <a:pt x="41656" y="436702"/>
                  </a:lnTo>
                  <a:lnTo>
                    <a:pt x="41656" y="395097"/>
                  </a:lnTo>
                  <a:close/>
                </a:path>
                <a:path w="1186815" h="1227454">
                  <a:moveTo>
                    <a:pt x="83312" y="499097"/>
                  </a:moveTo>
                  <a:lnTo>
                    <a:pt x="41656" y="499097"/>
                  </a:lnTo>
                  <a:lnTo>
                    <a:pt x="41656" y="540702"/>
                  </a:lnTo>
                  <a:lnTo>
                    <a:pt x="83312" y="540702"/>
                  </a:lnTo>
                  <a:lnTo>
                    <a:pt x="83312" y="499097"/>
                  </a:lnTo>
                  <a:close/>
                </a:path>
                <a:path w="1186815" h="1227454">
                  <a:moveTo>
                    <a:pt x="83312" y="291109"/>
                  </a:moveTo>
                  <a:lnTo>
                    <a:pt x="41656" y="291109"/>
                  </a:lnTo>
                  <a:lnTo>
                    <a:pt x="41656" y="332714"/>
                  </a:lnTo>
                  <a:lnTo>
                    <a:pt x="83312" y="332714"/>
                  </a:lnTo>
                  <a:lnTo>
                    <a:pt x="83312" y="291109"/>
                  </a:lnTo>
                  <a:close/>
                </a:path>
                <a:path w="1186815" h="1227454">
                  <a:moveTo>
                    <a:pt x="187388" y="540664"/>
                  </a:moveTo>
                  <a:lnTo>
                    <a:pt x="145732" y="540664"/>
                  </a:lnTo>
                  <a:lnTo>
                    <a:pt x="145732" y="582269"/>
                  </a:lnTo>
                  <a:lnTo>
                    <a:pt x="187388" y="582269"/>
                  </a:lnTo>
                  <a:lnTo>
                    <a:pt x="187388" y="540664"/>
                  </a:lnTo>
                  <a:close/>
                </a:path>
                <a:path w="1186815" h="1227454">
                  <a:moveTo>
                    <a:pt x="749528" y="145554"/>
                  </a:moveTo>
                  <a:lnTo>
                    <a:pt x="707872" y="145554"/>
                  </a:lnTo>
                  <a:lnTo>
                    <a:pt x="707872" y="187159"/>
                  </a:lnTo>
                  <a:lnTo>
                    <a:pt x="749528" y="187159"/>
                  </a:lnTo>
                  <a:lnTo>
                    <a:pt x="749528" y="145554"/>
                  </a:lnTo>
                  <a:close/>
                </a:path>
                <a:path w="1186815" h="1227454">
                  <a:moveTo>
                    <a:pt x="791184" y="62382"/>
                  </a:moveTo>
                  <a:lnTo>
                    <a:pt x="749528" y="62382"/>
                  </a:lnTo>
                  <a:lnTo>
                    <a:pt x="749528" y="103987"/>
                  </a:lnTo>
                  <a:lnTo>
                    <a:pt x="791184" y="103987"/>
                  </a:lnTo>
                  <a:lnTo>
                    <a:pt x="791184" y="62382"/>
                  </a:lnTo>
                  <a:close/>
                </a:path>
                <a:path w="1186815" h="1227454">
                  <a:moveTo>
                    <a:pt x="874458" y="20777"/>
                  </a:moveTo>
                  <a:lnTo>
                    <a:pt x="832802" y="20777"/>
                  </a:lnTo>
                  <a:lnTo>
                    <a:pt x="832802" y="62382"/>
                  </a:lnTo>
                  <a:lnTo>
                    <a:pt x="874458" y="62382"/>
                  </a:lnTo>
                  <a:lnTo>
                    <a:pt x="874458" y="20777"/>
                  </a:lnTo>
                  <a:close/>
                </a:path>
                <a:path w="1186815" h="1227454">
                  <a:moveTo>
                    <a:pt x="936917" y="1060538"/>
                  </a:moveTo>
                  <a:lnTo>
                    <a:pt x="895261" y="1060538"/>
                  </a:lnTo>
                  <a:lnTo>
                    <a:pt x="895261" y="1102144"/>
                  </a:lnTo>
                  <a:lnTo>
                    <a:pt x="936917" y="1102144"/>
                  </a:lnTo>
                  <a:lnTo>
                    <a:pt x="936917" y="1060538"/>
                  </a:lnTo>
                  <a:close/>
                </a:path>
                <a:path w="1186815" h="1227454">
                  <a:moveTo>
                    <a:pt x="957770" y="0"/>
                  </a:moveTo>
                  <a:lnTo>
                    <a:pt x="916114" y="0"/>
                  </a:lnTo>
                  <a:lnTo>
                    <a:pt x="916114" y="41605"/>
                  </a:lnTo>
                  <a:lnTo>
                    <a:pt x="957770" y="41605"/>
                  </a:lnTo>
                  <a:lnTo>
                    <a:pt x="957770" y="0"/>
                  </a:lnTo>
                  <a:close/>
                </a:path>
                <a:path w="1186815" h="1227454">
                  <a:moveTo>
                    <a:pt x="978573" y="1143711"/>
                  </a:moveTo>
                  <a:lnTo>
                    <a:pt x="936917" y="1143711"/>
                  </a:lnTo>
                  <a:lnTo>
                    <a:pt x="936917" y="1185316"/>
                  </a:lnTo>
                  <a:lnTo>
                    <a:pt x="978573" y="1185316"/>
                  </a:lnTo>
                  <a:lnTo>
                    <a:pt x="978573" y="1143711"/>
                  </a:lnTo>
                  <a:close/>
                </a:path>
                <a:path w="1186815" h="1227454">
                  <a:moveTo>
                    <a:pt x="978573" y="977328"/>
                  </a:moveTo>
                  <a:lnTo>
                    <a:pt x="936917" y="977328"/>
                  </a:lnTo>
                  <a:lnTo>
                    <a:pt x="936917" y="1018933"/>
                  </a:lnTo>
                  <a:lnTo>
                    <a:pt x="978573" y="1018933"/>
                  </a:lnTo>
                  <a:lnTo>
                    <a:pt x="978573" y="977328"/>
                  </a:lnTo>
                  <a:close/>
                </a:path>
                <a:path w="1186815" h="1227454">
                  <a:moveTo>
                    <a:pt x="1041044" y="20777"/>
                  </a:moveTo>
                  <a:lnTo>
                    <a:pt x="999388" y="20777"/>
                  </a:lnTo>
                  <a:lnTo>
                    <a:pt x="999388" y="62382"/>
                  </a:lnTo>
                  <a:lnTo>
                    <a:pt x="1041044" y="62382"/>
                  </a:lnTo>
                  <a:lnTo>
                    <a:pt x="1041044" y="20777"/>
                  </a:lnTo>
                  <a:close/>
                </a:path>
                <a:path w="1186815" h="1227454">
                  <a:moveTo>
                    <a:pt x="1061847" y="1185316"/>
                  </a:moveTo>
                  <a:lnTo>
                    <a:pt x="1020191" y="1185316"/>
                  </a:lnTo>
                  <a:lnTo>
                    <a:pt x="1020191" y="1226921"/>
                  </a:lnTo>
                  <a:lnTo>
                    <a:pt x="1061847" y="1226921"/>
                  </a:lnTo>
                  <a:lnTo>
                    <a:pt x="1061847" y="1185316"/>
                  </a:lnTo>
                  <a:close/>
                </a:path>
                <a:path w="1186815" h="1227454">
                  <a:moveTo>
                    <a:pt x="1061847" y="935761"/>
                  </a:moveTo>
                  <a:lnTo>
                    <a:pt x="1020191" y="935761"/>
                  </a:lnTo>
                  <a:lnTo>
                    <a:pt x="1020191" y="977366"/>
                  </a:lnTo>
                  <a:lnTo>
                    <a:pt x="1061847" y="977366"/>
                  </a:lnTo>
                  <a:lnTo>
                    <a:pt x="1061847" y="935761"/>
                  </a:lnTo>
                  <a:close/>
                </a:path>
                <a:path w="1186815" h="1227454">
                  <a:moveTo>
                    <a:pt x="1124305" y="62382"/>
                  </a:moveTo>
                  <a:lnTo>
                    <a:pt x="1082649" y="62382"/>
                  </a:lnTo>
                  <a:lnTo>
                    <a:pt x="1082649" y="103987"/>
                  </a:lnTo>
                  <a:lnTo>
                    <a:pt x="1124305" y="103987"/>
                  </a:lnTo>
                  <a:lnTo>
                    <a:pt x="1124305" y="62382"/>
                  </a:lnTo>
                  <a:close/>
                </a:path>
                <a:path w="1186815" h="1227454">
                  <a:moveTo>
                    <a:pt x="1145120" y="353517"/>
                  </a:moveTo>
                  <a:lnTo>
                    <a:pt x="1103503" y="353517"/>
                  </a:lnTo>
                  <a:lnTo>
                    <a:pt x="1103503" y="649655"/>
                  </a:lnTo>
                  <a:lnTo>
                    <a:pt x="1101128" y="655218"/>
                  </a:lnTo>
                  <a:lnTo>
                    <a:pt x="603872" y="1122908"/>
                  </a:lnTo>
                  <a:lnTo>
                    <a:pt x="83273" y="1060526"/>
                  </a:lnTo>
                  <a:lnTo>
                    <a:pt x="83273" y="914971"/>
                  </a:lnTo>
                  <a:lnTo>
                    <a:pt x="41656" y="914971"/>
                  </a:lnTo>
                  <a:lnTo>
                    <a:pt x="41656" y="1060526"/>
                  </a:lnTo>
                  <a:lnTo>
                    <a:pt x="44462" y="1075575"/>
                  </a:lnTo>
                  <a:lnTo>
                    <a:pt x="52184" y="1088237"/>
                  </a:lnTo>
                  <a:lnTo>
                    <a:pt x="63842" y="1097368"/>
                  </a:lnTo>
                  <a:lnTo>
                    <a:pt x="78409" y="1101852"/>
                  </a:lnTo>
                  <a:lnTo>
                    <a:pt x="603834" y="1164513"/>
                  </a:lnTo>
                  <a:lnTo>
                    <a:pt x="611530" y="1163802"/>
                  </a:lnTo>
                  <a:lnTo>
                    <a:pt x="1125499" y="689406"/>
                  </a:lnTo>
                  <a:lnTo>
                    <a:pt x="1145120" y="644004"/>
                  </a:lnTo>
                  <a:lnTo>
                    <a:pt x="1145120" y="353517"/>
                  </a:lnTo>
                  <a:close/>
                </a:path>
                <a:path w="1186815" h="1227454">
                  <a:moveTo>
                    <a:pt x="1145159" y="1143711"/>
                  </a:moveTo>
                  <a:lnTo>
                    <a:pt x="1103503" y="1143711"/>
                  </a:lnTo>
                  <a:lnTo>
                    <a:pt x="1103503" y="1185316"/>
                  </a:lnTo>
                  <a:lnTo>
                    <a:pt x="1145159" y="1185316"/>
                  </a:lnTo>
                  <a:lnTo>
                    <a:pt x="1145159" y="1143711"/>
                  </a:lnTo>
                  <a:close/>
                </a:path>
                <a:path w="1186815" h="1227454">
                  <a:moveTo>
                    <a:pt x="1145159" y="977328"/>
                  </a:moveTo>
                  <a:lnTo>
                    <a:pt x="1103503" y="977328"/>
                  </a:lnTo>
                  <a:lnTo>
                    <a:pt x="1103503" y="1018933"/>
                  </a:lnTo>
                  <a:lnTo>
                    <a:pt x="1145159" y="1018933"/>
                  </a:lnTo>
                  <a:lnTo>
                    <a:pt x="1145159" y="977328"/>
                  </a:lnTo>
                  <a:close/>
                </a:path>
                <a:path w="1186815" h="1227454">
                  <a:moveTo>
                    <a:pt x="1165961" y="145554"/>
                  </a:moveTo>
                  <a:lnTo>
                    <a:pt x="1124305" y="145554"/>
                  </a:lnTo>
                  <a:lnTo>
                    <a:pt x="1124305" y="187159"/>
                  </a:lnTo>
                  <a:lnTo>
                    <a:pt x="1165961" y="187159"/>
                  </a:lnTo>
                  <a:lnTo>
                    <a:pt x="1165961" y="145554"/>
                  </a:lnTo>
                  <a:close/>
                </a:path>
                <a:path w="1186815" h="1227454">
                  <a:moveTo>
                    <a:pt x="1186776" y="1060538"/>
                  </a:moveTo>
                  <a:lnTo>
                    <a:pt x="1145120" y="1060538"/>
                  </a:lnTo>
                  <a:lnTo>
                    <a:pt x="1145120" y="1102144"/>
                  </a:lnTo>
                  <a:lnTo>
                    <a:pt x="1186776" y="1102144"/>
                  </a:lnTo>
                  <a:lnTo>
                    <a:pt x="1186776" y="1060538"/>
                  </a:lnTo>
                  <a:close/>
                </a:path>
                <a:path w="1186815" h="1227454">
                  <a:moveTo>
                    <a:pt x="1186776" y="228727"/>
                  </a:moveTo>
                  <a:lnTo>
                    <a:pt x="1145120" y="228727"/>
                  </a:lnTo>
                  <a:lnTo>
                    <a:pt x="1145120" y="270332"/>
                  </a:lnTo>
                  <a:lnTo>
                    <a:pt x="1186776" y="270332"/>
                  </a:lnTo>
                  <a:lnTo>
                    <a:pt x="1186776" y="228727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object 12">
            <a:extLst>
              <a:ext uri="{FF2B5EF4-FFF2-40B4-BE49-F238E27FC236}">
                <a16:creationId xmlns:a16="http://schemas.microsoft.com/office/drawing/2014/main" id="{DAB670C7-F9F4-6E99-A76E-DAF727861DC3}"/>
              </a:ext>
            </a:extLst>
          </p:cNvPr>
          <p:cNvGrpSpPr/>
          <p:nvPr/>
        </p:nvGrpSpPr>
        <p:grpSpPr>
          <a:xfrm>
            <a:off x="5582768" y="2941713"/>
            <a:ext cx="1210839" cy="1210945"/>
            <a:chOff x="5582768" y="2941713"/>
            <a:chExt cx="1210839" cy="1210945"/>
          </a:xfrm>
        </p:grpSpPr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C2891231-4E8A-62A8-87D0-DC8EB32FE5E6}"/>
                </a:ext>
              </a:extLst>
            </p:cNvPr>
            <p:cNvSpPr/>
            <p:nvPr/>
          </p:nvSpPr>
          <p:spPr>
            <a:xfrm>
              <a:off x="6207502" y="3351673"/>
              <a:ext cx="586105" cy="702945"/>
            </a:xfrm>
            <a:custGeom>
              <a:avLst/>
              <a:gdLst/>
              <a:ahLst/>
              <a:cxnLst/>
              <a:rect l="l" t="t" r="r" b="b"/>
              <a:pathLst>
                <a:path w="586104" h="702945">
                  <a:moveTo>
                    <a:pt x="292861" y="0"/>
                  </a:moveTo>
                  <a:lnTo>
                    <a:pt x="285517" y="1429"/>
                  </a:lnTo>
                  <a:lnTo>
                    <a:pt x="279059" y="5718"/>
                  </a:lnTo>
                  <a:lnTo>
                    <a:pt x="236685" y="42027"/>
                  </a:lnTo>
                  <a:lnTo>
                    <a:pt x="194370" y="67304"/>
                  </a:lnTo>
                  <a:lnTo>
                    <a:pt x="151805" y="83523"/>
                  </a:lnTo>
                  <a:lnTo>
                    <a:pt x="108681" y="92662"/>
                  </a:lnTo>
                  <a:lnTo>
                    <a:pt x="64687" y="96696"/>
                  </a:lnTo>
                  <a:lnTo>
                    <a:pt x="19515" y="97601"/>
                  </a:lnTo>
                  <a:lnTo>
                    <a:pt x="11932" y="99134"/>
                  </a:lnTo>
                  <a:lnTo>
                    <a:pt x="5728" y="103314"/>
                  </a:lnTo>
                  <a:lnTo>
                    <a:pt x="1538" y="109517"/>
                  </a:lnTo>
                  <a:lnTo>
                    <a:pt x="0" y="117115"/>
                  </a:lnTo>
                  <a:lnTo>
                    <a:pt x="1239" y="183999"/>
                  </a:lnTo>
                  <a:lnTo>
                    <a:pt x="4972" y="246380"/>
                  </a:lnTo>
                  <a:lnTo>
                    <a:pt x="11214" y="304350"/>
                  </a:lnTo>
                  <a:lnTo>
                    <a:pt x="19984" y="357998"/>
                  </a:lnTo>
                  <a:lnTo>
                    <a:pt x="31300" y="407416"/>
                  </a:lnTo>
                  <a:lnTo>
                    <a:pt x="45181" y="452692"/>
                  </a:lnTo>
                  <a:lnTo>
                    <a:pt x="61644" y="493918"/>
                  </a:lnTo>
                  <a:lnTo>
                    <a:pt x="80707" y="531184"/>
                  </a:lnTo>
                  <a:lnTo>
                    <a:pt x="117412" y="583895"/>
                  </a:lnTo>
                  <a:lnTo>
                    <a:pt x="158274" y="625471"/>
                  </a:lnTo>
                  <a:lnTo>
                    <a:pt x="201238" y="657697"/>
                  </a:lnTo>
                  <a:lnTo>
                    <a:pt x="244252" y="682359"/>
                  </a:lnTo>
                  <a:lnTo>
                    <a:pt x="285261" y="701243"/>
                  </a:lnTo>
                  <a:lnTo>
                    <a:pt x="295414" y="702784"/>
                  </a:lnTo>
                  <a:lnTo>
                    <a:pt x="298021" y="702270"/>
                  </a:lnTo>
                  <a:lnTo>
                    <a:pt x="300431" y="701243"/>
                  </a:lnTo>
                  <a:lnTo>
                    <a:pt x="341440" y="682359"/>
                  </a:lnTo>
                  <a:lnTo>
                    <a:pt x="376919" y="662017"/>
                  </a:lnTo>
                  <a:lnTo>
                    <a:pt x="292846" y="662017"/>
                  </a:lnTo>
                  <a:lnTo>
                    <a:pt x="258344" y="645572"/>
                  </a:lnTo>
                  <a:lnTo>
                    <a:pt x="195880" y="605670"/>
                  </a:lnTo>
                  <a:lnTo>
                    <a:pt x="142773" y="553101"/>
                  </a:lnTo>
                  <a:lnTo>
                    <a:pt x="119966" y="520823"/>
                  </a:lnTo>
                  <a:lnTo>
                    <a:pt x="99784" y="483887"/>
                  </a:lnTo>
                  <a:lnTo>
                    <a:pt x="82322" y="441795"/>
                  </a:lnTo>
                  <a:lnTo>
                    <a:pt x="67675" y="394050"/>
                  </a:lnTo>
                  <a:lnTo>
                    <a:pt x="55939" y="340154"/>
                  </a:lnTo>
                  <a:lnTo>
                    <a:pt x="47209" y="279611"/>
                  </a:lnTo>
                  <a:lnTo>
                    <a:pt x="41581" y="211922"/>
                  </a:lnTo>
                  <a:lnTo>
                    <a:pt x="39148" y="136590"/>
                  </a:lnTo>
                  <a:lnTo>
                    <a:pt x="76544" y="135435"/>
                  </a:lnTo>
                  <a:lnTo>
                    <a:pt x="116677" y="131287"/>
                  </a:lnTo>
                  <a:lnTo>
                    <a:pt x="158961" y="122231"/>
                  </a:lnTo>
                  <a:lnTo>
                    <a:pt x="202808" y="106355"/>
                  </a:lnTo>
                  <a:lnTo>
                    <a:pt x="247632" y="81744"/>
                  </a:lnTo>
                  <a:lnTo>
                    <a:pt x="292846" y="46484"/>
                  </a:lnTo>
                  <a:lnTo>
                    <a:pt x="356469" y="46484"/>
                  </a:lnTo>
                  <a:lnTo>
                    <a:pt x="349007" y="42027"/>
                  </a:lnTo>
                  <a:lnTo>
                    <a:pt x="306633" y="5718"/>
                  </a:lnTo>
                  <a:lnTo>
                    <a:pt x="300197" y="1429"/>
                  </a:lnTo>
                  <a:lnTo>
                    <a:pt x="292861" y="0"/>
                  </a:lnTo>
                  <a:close/>
                </a:path>
                <a:path w="586104" h="702945">
                  <a:moveTo>
                    <a:pt x="356469" y="46484"/>
                  </a:moveTo>
                  <a:lnTo>
                    <a:pt x="292846" y="46484"/>
                  </a:lnTo>
                  <a:lnTo>
                    <a:pt x="338057" y="81744"/>
                  </a:lnTo>
                  <a:lnTo>
                    <a:pt x="382875" y="106355"/>
                  </a:lnTo>
                  <a:lnTo>
                    <a:pt x="426717" y="122231"/>
                  </a:lnTo>
                  <a:lnTo>
                    <a:pt x="468998" y="131287"/>
                  </a:lnTo>
                  <a:lnTo>
                    <a:pt x="509135" y="135435"/>
                  </a:lnTo>
                  <a:lnTo>
                    <a:pt x="546544" y="136590"/>
                  </a:lnTo>
                  <a:lnTo>
                    <a:pt x="544112" y="211922"/>
                  </a:lnTo>
                  <a:lnTo>
                    <a:pt x="538483" y="279611"/>
                  </a:lnTo>
                  <a:lnTo>
                    <a:pt x="529753" y="340154"/>
                  </a:lnTo>
                  <a:lnTo>
                    <a:pt x="518017" y="394050"/>
                  </a:lnTo>
                  <a:lnTo>
                    <a:pt x="503371" y="441795"/>
                  </a:lnTo>
                  <a:lnTo>
                    <a:pt x="485909" y="483887"/>
                  </a:lnTo>
                  <a:lnTo>
                    <a:pt x="465727" y="520823"/>
                  </a:lnTo>
                  <a:lnTo>
                    <a:pt x="442920" y="553101"/>
                  </a:lnTo>
                  <a:lnTo>
                    <a:pt x="389812" y="605670"/>
                  </a:lnTo>
                  <a:lnTo>
                    <a:pt x="327349" y="645572"/>
                  </a:lnTo>
                  <a:lnTo>
                    <a:pt x="292846" y="662017"/>
                  </a:lnTo>
                  <a:lnTo>
                    <a:pt x="376919" y="662017"/>
                  </a:lnTo>
                  <a:lnTo>
                    <a:pt x="427419" y="625471"/>
                  </a:lnTo>
                  <a:lnTo>
                    <a:pt x="468280" y="583895"/>
                  </a:lnTo>
                  <a:lnTo>
                    <a:pt x="504985" y="531184"/>
                  </a:lnTo>
                  <a:lnTo>
                    <a:pt x="524049" y="493918"/>
                  </a:lnTo>
                  <a:lnTo>
                    <a:pt x="540511" y="452692"/>
                  </a:lnTo>
                  <a:lnTo>
                    <a:pt x="554392" y="407416"/>
                  </a:lnTo>
                  <a:lnTo>
                    <a:pt x="565709" y="357999"/>
                  </a:lnTo>
                  <a:lnTo>
                    <a:pt x="574479" y="304350"/>
                  </a:lnTo>
                  <a:lnTo>
                    <a:pt x="580721" y="246380"/>
                  </a:lnTo>
                  <a:lnTo>
                    <a:pt x="584453" y="183999"/>
                  </a:lnTo>
                  <a:lnTo>
                    <a:pt x="585693" y="117115"/>
                  </a:lnTo>
                  <a:lnTo>
                    <a:pt x="584160" y="109517"/>
                  </a:lnTo>
                  <a:lnTo>
                    <a:pt x="579980" y="103314"/>
                  </a:lnTo>
                  <a:lnTo>
                    <a:pt x="573777" y="99134"/>
                  </a:lnTo>
                  <a:lnTo>
                    <a:pt x="566178" y="97601"/>
                  </a:lnTo>
                  <a:lnTo>
                    <a:pt x="521005" y="96696"/>
                  </a:lnTo>
                  <a:lnTo>
                    <a:pt x="477012" y="92662"/>
                  </a:lnTo>
                  <a:lnTo>
                    <a:pt x="433887" y="83523"/>
                  </a:lnTo>
                  <a:lnTo>
                    <a:pt x="391322" y="67304"/>
                  </a:lnTo>
                  <a:lnTo>
                    <a:pt x="356469" y="46484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A6934482-733C-975F-2AA9-BF2BCEB18AA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3725" y="3019808"/>
              <a:ext cx="78060" cy="78097"/>
            </a:xfrm>
            <a:prstGeom prst="rect">
              <a:avLst/>
            </a:prstGeom>
          </p:spPr>
        </p:pic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80E0CA89-0DE9-F248-7582-10B6F5652D99}"/>
                </a:ext>
              </a:extLst>
            </p:cNvPr>
            <p:cNvSpPr/>
            <p:nvPr/>
          </p:nvSpPr>
          <p:spPr>
            <a:xfrm>
              <a:off x="5582768" y="2941713"/>
              <a:ext cx="1073785" cy="1210945"/>
            </a:xfrm>
            <a:custGeom>
              <a:avLst/>
              <a:gdLst/>
              <a:ahLst/>
              <a:cxnLst/>
              <a:rect l="l" t="t" r="r" b="b"/>
              <a:pathLst>
                <a:path w="1073784" h="1210945">
                  <a:moveTo>
                    <a:pt x="644245" y="312356"/>
                  </a:moveTo>
                  <a:lnTo>
                    <a:pt x="642708" y="304749"/>
                  </a:lnTo>
                  <a:lnTo>
                    <a:pt x="638530" y="298551"/>
                  </a:lnTo>
                  <a:lnTo>
                    <a:pt x="632333" y="294373"/>
                  </a:lnTo>
                  <a:lnTo>
                    <a:pt x="624725" y="292836"/>
                  </a:lnTo>
                  <a:lnTo>
                    <a:pt x="605218" y="292836"/>
                  </a:lnTo>
                  <a:lnTo>
                    <a:pt x="605218" y="331863"/>
                  </a:lnTo>
                  <a:lnTo>
                    <a:pt x="605218" y="370941"/>
                  </a:lnTo>
                  <a:lnTo>
                    <a:pt x="214744" y="370928"/>
                  </a:lnTo>
                  <a:lnTo>
                    <a:pt x="214744" y="331863"/>
                  </a:lnTo>
                  <a:lnTo>
                    <a:pt x="605218" y="331863"/>
                  </a:lnTo>
                  <a:lnTo>
                    <a:pt x="605218" y="292836"/>
                  </a:lnTo>
                  <a:lnTo>
                    <a:pt x="195237" y="292836"/>
                  </a:lnTo>
                  <a:lnTo>
                    <a:pt x="187642" y="294373"/>
                  </a:lnTo>
                  <a:lnTo>
                    <a:pt x="181432" y="298551"/>
                  </a:lnTo>
                  <a:lnTo>
                    <a:pt x="177253" y="304749"/>
                  </a:lnTo>
                  <a:lnTo>
                    <a:pt x="175717" y="312356"/>
                  </a:lnTo>
                  <a:lnTo>
                    <a:pt x="175717" y="390448"/>
                  </a:lnTo>
                  <a:lnTo>
                    <a:pt x="177253" y="398043"/>
                  </a:lnTo>
                  <a:lnTo>
                    <a:pt x="181432" y="404253"/>
                  </a:lnTo>
                  <a:lnTo>
                    <a:pt x="187642" y="408432"/>
                  </a:lnTo>
                  <a:lnTo>
                    <a:pt x="195237" y="409968"/>
                  </a:lnTo>
                  <a:lnTo>
                    <a:pt x="624725" y="409968"/>
                  </a:lnTo>
                  <a:lnTo>
                    <a:pt x="632333" y="408432"/>
                  </a:lnTo>
                  <a:lnTo>
                    <a:pt x="638530" y="404253"/>
                  </a:lnTo>
                  <a:lnTo>
                    <a:pt x="642708" y="398043"/>
                  </a:lnTo>
                  <a:lnTo>
                    <a:pt x="644245" y="390448"/>
                  </a:lnTo>
                  <a:lnTo>
                    <a:pt x="644245" y="370941"/>
                  </a:lnTo>
                  <a:lnTo>
                    <a:pt x="644245" y="331863"/>
                  </a:lnTo>
                  <a:lnTo>
                    <a:pt x="644245" y="312356"/>
                  </a:lnTo>
                  <a:close/>
                </a:path>
                <a:path w="1073784" h="1210945">
                  <a:moveTo>
                    <a:pt x="819962" y="175717"/>
                  </a:moveTo>
                  <a:lnTo>
                    <a:pt x="815352" y="152920"/>
                  </a:lnTo>
                  <a:lnTo>
                    <a:pt x="802792" y="134302"/>
                  </a:lnTo>
                  <a:lnTo>
                    <a:pt x="784174" y="121742"/>
                  </a:lnTo>
                  <a:lnTo>
                    <a:pt x="761415" y="117132"/>
                  </a:lnTo>
                  <a:lnTo>
                    <a:pt x="601256" y="117132"/>
                  </a:lnTo>
                  <a:lnTo>
                    <a:pt x="600608" y="113893"/>
                  </a:lnTo>
                  <a:lnTo>
                    <a:pt x="588035" y="95275"/>
                  </a:lnTo>
                  <a:lnTo>
                    <a:pt x="569417" y="82715"/>
                  </a:lnTo>
                  <a:lnTo>
                    <a:pt x="566178" y="82067"/>
                  </a:lnTo>
                  <a:lnTo>
                    <a:pt x="566178" y="136677"/>
                  </a:lnTo>
                  <a:lnTo>
                    <a:pt x="566178" y="195224"/>
                  </a:lnTo>
                  <a:lnTo>
                    <a:pt x="253822" y="195224"/>
                  </a:lnTo>
                  <a:lnTo>
                    <a:pt x="253822" y="136677"/>
                  </a:lnTo>
                  <a:lnTo>
                    <a:pt x="255358" y="129082"/>
                  </a:lnTo>
                  <a:lnTo>
                    <a:pt x="259537" y="122859"/>
                  </a:lnTo>
                  <a:lnTo>
                    <a:pt x="265734" y="118668"/>
                  </a:lnTo>
                  <a:lnTo>
                    <a:pt x="273329" y="117132"/>
                  </a:lnTo>
                  <a:lnTo>
                    <a:pt x="286448" y="117132"/>
                  </a:lnTo>
                  <a:lnTo>
                    <a:pt x="302869" y="114757"/>
                  </a:lnTo>
                  <a:lnTo>
                    <a:pt x="317754" y="108026"/>
                  </a:lnTo>
                  <a:lnTo>
                    <a:pt x="330212" y="97485"/>
                  </a:lnTo>
                  <a:lnTo>
                    <a:pt x="351624" y="65265"/>
                  </a:lnTo>
                  <a:lnTo>
                    <a:pt x="368249" y="51206"/>
                  </a:lnTo>
                  <a:lnTo>
                    <a:pt x="388099" y="42227"/>
                  </a:lnTo>
                  <a:lnTo>
                    <a:pt x="409981" y="39077"/>
                  </a:lnTo>
                  <a:lnTo>
                    <a:pt x="431876" y="42227"/>
                  </a:lnTo>
                  <a:lnTo>
                    <a:pt x="451726" y="51206"/>
                  </a:lnTo>
                  <a:lnTo>
                    <a:pt x="468350" y="65265"/>
                  </a:lnTo>
                  <a:lnTo>
                    <a:pt x="489775" y="97485"/>
                  </a:lnTo>
                  <a:lnTo>
                    <a:pt x="502246" y="108026"/>
                  </a:lnTo>
                  <a:lnTo>
                    <a:pt x="517118" y="114757"/>
                  </a:lnTo>
                  <a:lnTo>
                    <a:pt x="533514" y="117132"/>
                  </a:lnTo>
                  <a:lnTo>
                    <a:pt x="546671" y="117132"/>
                  </a:lnTo>
                  <a:lnTo>
                    <a:pt x="554253" y="118668"/>
                  </a:lnTo>
                  <a:lnTo>
                    <a:pt x="560451" y="122859"/>
                  </a:lnTo>
                  <a:lnTo>
                    <a:pt x="564642" y="129082"/>
                  </a:lnTo>
                  <a:lnTo>
                    <a:pt x="566178" y="136677"/>
                  </a:lnTo>
                  <a:lnTo>
                    <a:pt x="566178" y="82067"/>
                  </a:lnTo>
                  <a:lnTo>
                    <a:pt x="546633" y="78105"/>
                  </a:lnTo>
                  <a:lnTo>
                    <a:pt x="526008" y="78105"/>
                  </a:lnTo>
                  <a:lnTo>
                    <a:pt x="519087" y="73710"/>
                  </a:lnTo>
                  <a:lnTo>
                    <a:pt x="515848" y="66916"/>
                  </a:lnTo>
                  <a:lnTo>
                    <a:pt x="497497" y="39319"/>
                  </a:lnTo>
                  <a:lnTo>
                    <a:pt x="497205" y="39077"/>
                  </a:lnTo>
                  <a:lnTo>
                    <a:pt x="472567" y="18224"/>
                  </a:lnTo>
                  <a:lnTo>
                    <a:pt x="442810" y="4749"/>
                  </a:lnTo>
                  <a:lnTo>
                    <a:pt x="409981" y="0"/>
                  </a:lnTo>
                  <a:lnTo>
                    <a:pt x="377177" y="4749"/>
                  </a:lnTo>
                  <a:lnTo>
                    <a:pt x="347421" y="18224"/>
                  </a:lnTo>
                  <a:lnTo>
                    <a:pt x="322478" y="39319"/>
                  </a:lnTo>
                  <a:lnTo>
                    <a:pt x="304114" y="66916"/>
                  </a:lnTo>
                  <a:lnTo>
                    <a:pt x="300913" y="73710"/>
                  </a:lnTo>
                  <a:lnTo>
                    <a:pt x="293954" y="78105"/>
                  </a:lnTo>
                  <a:lnTo>
                    <a:pt x="273329" y="78105"/>
                  </a:lnTo>
                  <a:lnTo>
                    <a:pt x="250545" y="82715"/>
                  </a:lnTo>
                  <a:lnTo>
                    <a:pt x="231927" y="95275"/>
                  </a:lnTo>
                  <a:lnTo>
                    <a:pt x="219354" y="113893"/>
                  </a:lnTo>
                  <a:lnTo>
                    <a:pt x="218694" y="117119"/>
                  </a:lnTo>
                  <a:lnTo>
                    <a:pt x="58585" y="117119"/>
                  </a:lnTo>
                  <a:lnTo>
                    <a:pt x="35801" y="121729"/>
                  </a:lnTo>
                  <a:lnTo>
                    <a:pt x="17183" y="134289"/>
                  </a:lnTo>
                  <a:lnTo>
                    <a:pt x="4610" y="152920"/>
                  </a:lnTo>
                  <a:lnTo>
                    <a:pt x="0" y="175704"/>
                  </a:lnTo>
                  <a:lnTo>
                    <a:pt x="0" y="1151775"/>
                  </a:lnTo>
                  <a:lnTo>
                    <a:pt x="4610" y="1174559"/>
                  </a:lnTo>
                  <a:lnTo>
                    <a:pt x="17183" y="1193177"/>
                  </a:lnTo>
                  <a:lnTo>
                    <a:pt x="35801" y="1205750"/>
                  </a:lnTo>
                  <a:lnTo>
                    <a:pt x="58585" y="1210360"/>
                  </a:lnTo>
                  <a:lnTo>
                    <a:pt x="761415" y="1210360"/>
                  </a:lnTo>
                  <a:lnTo>
                    <a:pt x="784174" y="1205750"/>
                  </a:lnTo>
                  <a:lnTo>
                    <a:pt x="802792" y="1193177"/>
                  </a:lnTo>
                  <a:lnTo>
                    <a:pt x="815352" y="1174559"/>
                  </a:lnTo>
                  <a:lnTo>
                    <a:pt x="819962" y="1151775"/>
                  </a:lnTo>
                  <a:lnTo>
                    <a:pt x="819962" y="1132255"/>
                  </a:lnTo>
                  <a:lnTo>
                    <a:pt x="782459" y="1124661"/>
                  </a:lnTo>
                  <a:lnTo>
                    <a:pt x="780923" y="1151775"/>
                  </a:lnTo>
                  <a:lnTo>
                    <a:pt x="779386" y="1159383"/>
                  </a:lnTo>
                  <a:lnTo>
                    <a:pt x="775195" y="1165593"/>
                  </a:lnTo>
                  <a:lnTo>
                    <a:pt x="768997" y="1169784"/>
                  </a:lnTo>
                  <a:lnTo>
                    <a:pt x="761415" y="1171333"/>
                  </a:lnTo>
                  <a:lnTo>
                    <a:pt x="58585" y="1171333"/>
                  </a:lnTo>
                  <a:lnTo>
                    <a:pt x="50990" y="1169784"/>
                  </a:lnTo>
                  <a:lnTo>
                    <a:pt x="44792" y="1165593"/>
                  </a:lnTo>
                  <a:lnTo>
                    <a:pt x="40601" y="1159383"/>
                  </a:lnTo>
                  <a:lnTo>
                    <a:pt x="39077" y="1151775"/>
                  </a:lnTo>
                  <a:lnTo>
                    <a:pt x="39077" y="175704"/>
                  </a:lnTo>
                  <a:lnTo>
                    <a:pt x="40601" y="168097"/>
                  </a:lnTo>
                  <a:lnTo>
                    <a:pt x="44792" y="161899"/>
                  </a:lnTo>
                  <a:lnTo>
                    <a:pt x="50990" y="157721"/>
                  </a:lnTo>
                  <a:lnTo>
                    <a:pt x="58585" y="156184"/>
                  </a:lnTo>
                  <a:lnTo>
                    <a:pt x="214744" y="156184"/>
                  </a:lnTo>
                  <a:lnTo>
                    <a:pt x="214744" y="195224"/>
                  </a:lnTo>
                  <a:lnTo>
                    <a:pt x="97624" y="195224"/>
                  </a:lnTo>
                  <a:lnTo>
                    <a:pt x="90017" y="196761"/>
                  </a:lnTo>
                  <a:lnTo>
                    <a:pt x="83820" y="200939"/>
                  </a:lnTo>
                  <a:lnTo>
                    <a:pt x="79641" y="207137"/>
                  </a:lnTo>
                  <a:lnTo>
                    <a:pt x="78105" y="214744"/>
                  </a:lnTo>
                  <a:lnTo>
                    <a:pt x="78105" y="1112761"/>
                  </a:lnTo>
                  <a:lnTo>
                    <a:pt x="79641" y="1120355"/>
                  </a:lnTo>
                  <a:lnTo>
                    <a:pt x="83820" y="1126553"/>
                  </a:lnTo>
                  <a:lnTo>
                    <a:pt x="90017" y="1130744"/>
                  </a:lnTo>
                  <a:lnTo>
                    <a:pt x="97624" y="1132268"/>
                  </a:lnTo>
                  <a:lnTo>
                    <a:pt x="722337" y="1132268"/>
                  </a:lnTo>
                  <a:lnTo>
                    <a:pt x="729945" y="1130744"/>
                  </a:lnTo>
                  <a:lnTo>
                    <a:pt x="736142" y="1126553"/>
                  </a:lnTo>
                  <a:lnTo>
                    <a:pt x="740321" y="1120355"/>
                  </a:lnTo>
                  <a:lnTo>
                    <a:pt x="741857" y="1112761"/>
                  </a:lnTo>
                  <a:lnTo>
                    <a:pt x="741857" y="1054176"/>
                  </a:lnTo>
                  <a:lnTo>
                    <a:pt x="704354" y="1046581"/>
                  </a:lnTo>
                  <a:lnTo>
                    <a:pt x="702830" y="1093241"/>
                  </a:lnTo>
                  <a:lnTo>
                    <a:pt x="117132" y="1093241"/>
                  </a:lnTo>
                  <a:lnTo>
                    <a:pt x="117132" y="234251"/>
                  </a:lnTo>
                  <a:lnTo>
                    <a:pt x="234264" y="234251"/>
                  </a:lnTo>
                  <a:lnTo>
                    <a:pt x="585698" y="234251"/>
                  </a:lnTo>
                  <a:lnTo>
                    <a:pt x="702830" y="234251"/>
                  </a:lnTo>
                  <a:lnTo>
                    <a:pt x="702830" y="448995"/>
                  </a:lnTo>
                  <a:lnTo>
                    <a:pt x="704354" y="456603"/>
                  </a:lnTo>
                  <a:lnTo>
                    <a:pt x="708545" y="462813"/>
                  </a:lnTo>
                  <a:lnTo>
                    <a:pt x="714743" y="467004"/>
                  </a:lnTo>
                  <a:lnTo>
                    <a:pt x="722337" y="468541"/>
                  </a:lnTo>
                  <a:lnTo>
                    <a:pt x="729945" y="467004"/>
                  </a:lnTo>
                  <a:lnTo>
                    <a:pt x="736142" y="462813"/>
                  </a:lnTo>
                  <a:lnTo>
                    <a:pt x="740321" y="456615"/>
                  </a:lnTo>
                  <a:lnTo>
                    <a:pt x="741857" y="449033"/>
                  </a:lnTo>
                  <a:lnTo>
                    <a:pt x="741857" y="214744"/>
                  </a:lnTo>
                  <a:lnTo>
                    <a:pt x="740321" y="207137"/>
                  </a:lnTo>
                  <a:lnTo>
                    <a:pt x="736142" y="200939"/>
                  </a:lnTo>
                  <a:lnTo>
                    <a:pt x="729945" y="196761"/>
                  </a:lnTo>
                  <a:lnTo>
                    <a:pt x="722337" y="195224"/>
                  </a:lnTo>
                  <a:lnTo>
                    <a:pt x="605218" y="195224"/>
                  </a:lnTo>
                  <a:lnTo>
                    <a:pt x="605218" y="156197"/>
                  </a:lnTo>
                  <a:lnTo>
                    <a:pt x="761415" y="156197"/>
                  </a:lnTo>
                  <a:lnTo>
                    <a:pt x="768997" y="157734"/>
                  </a:lnTo>
                  <a:lnTo>
                    <a:pt x="775195" y="161912"/>
                  </a:lnTo>
                  <a:lnTo>
                    <a:pt x="779386" y="168109"/>
                  </a:lnTo>
                  <a:lnTo>
                    <a:pt x="780923" y="175717"/>
                  </a:lnTo>
                  <a:lnTo>
                    <a:pt x="780923" y="409968"/>
                  </a:lnTo>
                  <a:lnTo>
                    <a:pt x="782459" y="417563"/>
                  </a:lnTo>
                  <a:lnTo>
                    <a:pt x="786638" y="423760"/>
                  </a:lnTo>
                  <a:lnTo>
                    <a:pt x="792848" y="427951"/>
                  </a:lnTo>
                  <a:lnTo>
                    <a:pt x="800442" y="429475"/>
                  </a:lnTo>
                  <a:lnTo>
                    <a:pt x="808037" y="427951"/>
                  </a:lnTo>
                  <a:lnTo>
                    <a:pt x="814247" y="423760"/>
                  </a:lnTo>
                  <a:lnTo>
                    <a:pt x="818426" y="417563"/>
                  </a:lnTo>
                  <a:lnTo>
                    <a:pt x="819962" y="409968"/>
                  </a:lnTo>
                  <a:lnTo>
                    <a:pt x="819962" y="175717"/>
                  </a:lnTo>
                  <a:close/>
                </a:path>
                <a:path w="1073784" h="1210945">
                  <a:moveTo>
                    <a:pt x="1073734" y="722312"/>
                  </a:moveTo>
                  <a:lnTo>
                    <a:pt x="1072197" y="714717"/>
                  </a:lnTo>
                  <a:lnTo>
                    <a:pt x="1068019" y="708507"/>
                  </a:lnTo>
                  <a:lnTo>
                    <a:pt x="1061821" y="704329"/>
                  </a:lnTo>
                  <a:lnTo>
                    <a:pt x="1054214" y="702792"/>
                  </a:lnTo>
                  <a:lnTo>
                    <a:pt x="1034707" y="702792"/>
                  </a:lnTo>
                  <a:lnTo>
                    <a:pt x="1034707" y="741832"/>
                  </a:lnTo>
                  <a:lnTo>
                    <a:pt x="1034707" y="780897"/>
                  </a:lnTo>
                  <a:lnTo>
                    <a:pt x="956602" y="780897"/>
                  </a:lnTo>
                  <a:lnTo>
                    <a:pt x="949007" y="782421"/>
                  </a:lnTo>
                  <a:lnTo>
                    <a:pt x="942797" y="786612"/>
                  </a:lnTo>
                  <a:lnTo>
                    <a:pt x="938618" y="792810"/>
                  </a:lnTo>
                  <a:lnTo>
                    <a:pt x="937094" y="800404"/>
                  </a:lnTo>
                  <a:lnTo>
                    <a:pt x="937094" y="878471"/>
                  </a:lnTo>
                  <a:lnTo>
                    <a:pt x="898055" y="878471"/>
                  </a:lnTo>
                  <a:lnTo>
                    <a:pt x="898055" y="800404"/>
                  </a:lnTo>
                  <a:lnTo>
                    <a:pt x="896531" y="792810"/>
                  </a:lnTo>
                  <a:lnTo>
                    <a:pt x="892340" y="786612"/>
                  </a:lnTo>
                  <a:lnTo>
                    <a:pt x="886142" y="782421"/>
                  </a:lnTo>
                  <a:lnTo>
                    <a:pt x="878547" y="780897"/>
                  </a:lnTo>
                  <a:lnTo>
                    <a:pt x="800442" y="780897"/>
                  </a:lnTo>
                  <a:lnTo>
                    <a:pt x="800442" y="741832"/>
                  </a:lnTo>
                  <a:lnTo>
                    <a:pt x="878547" y="741832"/>
                  </a:lnTo>
                  <a:lnTo>
                    <a:pt x="886129" y="740295"/>
                  </a:lnTo>
                  <a:lnTo>
                    <a:pt x="892327" y="736117"/>
                  </a:lnTo>
                  <a:lnTo>
                    <a:pt x="896518" y="729907"/>
                  </a:lnTo>
                  <a:lnTo>
                    <a:pt x="898055" y="722312"/>
                  </a:lnTo>
                  <a:lnTo>
                    <a:pt x="898055" y="644220"/>
                  </a:lnTo>
                  <a:lnTo>
                    <a:pt x="937094" y="644220"/>
                  </a:lnTo>
                  <a:lnTo>
                    <a:pt x="937094" y="722312"/>
                  </a:lnTo>
                  <a:lnTo>
                    <a:pt x="938618" y="729907"/>
                  </a:lnTo>
                  <a:lnTo>
                    <a:pt x="942797" y="736117"/>
                  </a:lnTo>
                  <a:lnTo>
                    <a:pt x="949007" y="740295"/>
                  </a:lnTo>
                  <a:lnTo>
                    <a:pt x="956602" y="741832"/>
                  </a:lnTo>
                  <a:lnTo>
                    <a:pt x="1034707" y="741832"/>
                  </a:lnTo>
                  <a:lnTo>
                    <a:pt x="1034707" y="702792"/>
                  </a:lnTo>
                  <a:lnTo>
                    <a:pt x="976160" y="702792"/>
                  </a:lnTo>
                  <a:lnTo>
                    <a:pt x="976160" y="644220"/>
                  </a:lnTo>
                  <a:lnTo>
                    <a:pt x="976160" y="624700"/>
                  </a:lnTo>
                  <a:lnTo>
                    <a:pt x="974623" y="617105"/>
                  </a:lnTo>
                  <a:lnTo>
                    <a:pt x="970432" y="610895"/>
                  </a:lnTo>
                  <a:lnTo>
                    <a:pt x="964209" y="606717"/>
                  </a:lnTo>
                  <a:lnTo>
                    <a:pt x="956602" y="605193"/>
                  </a:lnTo>
                  <a:lnTo>
                    <a:pt x="878547" y="605193"/>
                  </a:lnTo>
                  <a:lnTo>
                    <a:pt x="870940" y="606717"/>
                  </a:lnTo>
                  <a:lnTo>
                    <a:pt x="864717" y="610895"/>
                  </a:lnTo>
                  <a:lnTo>
                    <a:pt x="860526" y="617105"/>
                  </a:lnTo>
                  <a:lnTo>
                    <a:pt x="858989" y="624700"/>
                  </a:lnTo>
                  <a:lnTo>
                    <a:pt x="858989" y="702792"/>
                  </a:lnTo>
                  <a:lnTo>
                    <a:pt x="780923" y="702792"/>
                  </a:lnTo>
                  <a:lnTo>
                    <a:pt x="773328" y="704329"/>
                  </a:lnTo>
                  <a:lnTo>
                    <a:pt x="767130" y="708507"/>
                  </a:lnTo>
                  <a:lnTo>
                    <a:pt x="762939" y="714717"/>
                  </a:lnTo>
                  <a:lnTo>
                    <a:pt x="761415" y="722312"/>
                  </a:lnTo>
                  <a:lnTo>
                    <a:pt x="761415" y="800404"/>
                  </a:lnTo>
                  <a:lnTo>
                    <a:pt x="762939" y="808012"/>
                  </a:lnTo>
                  <a:lnTo>
                    <a:pt x="767130" y="814209"/>
                  </a:lnTo>
                  <a:lnTo>
                    <a:pt x="773328" y="818388"/>
                  </a:lnTo>
                  <a:lnTo>
                    <a:pt x="780923" y="819924"/>
                  </a:lnTo>
                  <a:lnTo>
                    <a:pt x="858989" y="819924"/>
                  </a:lnTo>
                  <a:lnTo>
                    <a:pt x="858989" y="898017"/>
                  </a:lnTo>
                  <a:lnTo>
                    <a:pt x="860526" y="905624"/>
                  </a:lnTo>
                  <a:lnTo>
                    <a:pt x="864717" y="911821"/>
                  </a:lnTo>
                  <a:lnTo>
                    <a:pt x="870940" y="916000"/>
                  </a:lnTo>
                  <a:lnTo>
                    <a:pt x="878547" y="917536"/>
                  </a:lnTo>
                  <a:lnTo>
                    <a:pt x="956602" y="917536"/>
                  </a:lnTo>
                  <a:lnTo>
                    <a:pt x="964209" y="916000"/>
                  </a:lnTo>
                  <a:lnTo>
                    <a:pt x="970432" y="911821"/>
                  </a:lnTo>
                  <a:lnTo>
                    <a:pt x="974623" y="905624"/>
                  </a:lnTo>
                  <a:lnTo>
                    <a:pt x="976160" y="898017"/>
                  </a:lnTo>
                  <a:lnTo>
                    <a:pt x="976160" y="878471"/>
                  </a:lnTo>
                  <a:lnTo>
                    <a:pt x="976160" y="819924"/>
                  </a:lnTo>
                  <a:lnTo>
                    <a:pt x="1054214" y="819924"/>
                  </a:lnTo>
                  <a:lnTo>
                    <a:pt x="1061821" y="818388"/>
                  </a:lnTo>
                  <a:lnTo>
                    <a:pt x="1068019" y="814209"/>
                  </a:lnTo>
                  <a:lnTo>
                    <a:pt x="1072197" y="808012"/>
                  </a:lnTo>
                  <a:lnTo>
                    <a:pt x="1073734" y="800404"/>
                  </a:lnTo>
                  <a:lnTo>
                    <a:pt x="1073734" y="722312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16">
              <a:extLst>
                <a:ext uri="{FF2B5EF4-FFF2-40B4-BE49-F238E27FC236}">
                  <a16:creationId xmlns:a16="http://schemas.microsoft.com/office/drawing/2014/main" id="{08FB9FE8-19DB-5951-EA0D-EA1211C347C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8484" y="3410224"/>
              <a:ext cx="156180" cy="117155"/>
            </a:xfrm>
            <a:prstGeom prst="rect">
              <a:avLst/>
            </a:prstGeom>
          </p:spPr>
        </p:pic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571FD082-1D57-9C8B-201C-21D08A71F7BA}"/>
                </a:ext>
              </a:extLst>
            </p:cNvPr>
            <p:cNvSpPr/>
            <p:nvPr/>
          </p:nvSpPr>
          <p:spPr>
            <a:xfrm>
              <a:off x="5934210" y="3468797"/>
              <a:ext cx="234315" cy="39370"/>
            </a:xfrm>
            <a:custGeom>
              <a:avLst/>
              <a:gdLst/>
              <a:ahLst/>
              <a:cxnLst/>
              <a:rect l="l" t="t" r="r" b="b"/>
              <a:pathLst>
                <a:path w="234314" h="39370">
                  <a:moveTo>
                    <a:pt x="214746" y="0"/>
                  </a:moveTo>
                  <a:lnTo>
                    <a:pt x="19515" y="0"/>
                  </a:lnTo>
                  <a:lnTo>
                    <a:pt x="0" y="19514"/>
                  </a:lnTo>
                  <a:lnTo>
                    <a:pt x="1532" y="27119"/>
                  </a:lnTo>
                  <a:lnTo>
                    <a:pt x="5713" y="33335"/>
                  </a:lnTo>
                  <a:lnTo>
                    <a:pt x="11916" y="37529"/>
                  </a:lnTo>
                  <a:lnTo>
                    <a:pt x="19515" y="39068"/>
                  </a:lnTo>
                  <a:lnTo>
                    <a:pt x="214746" y="39068"/>
                  </a:lnTo>
                  <a:lnTo>
                    <a:pt x="222345" y="37529"/>
                  </a:lnTo>
                  <a:lnTo>
                    <a:pt x="228548" y="33335"/>
                  </a:lnTo>
                  <a:lnTo>
                    <a:pt x="232728" y="27119"/>
                  </a:lnTo>
                  <a:lnTo>
                    <a:pt x="234261" y="19514"/>
                  </a:lnTo>
                  <a:lnTo>
                    <a:pt x="232728" y="11932"/>
                  </a:lnTo>
                  <a:lnTo>
                    <a:pt x="228548" y="5727"/>
                  </a:lnTo>
                  <a:lnTo>
                    <a:pt x="222345" y="1538"/>
                  </a:lnTo>
                  <a:lnTo>
                    <a:pt x="214746" y="0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18">
              <a:extLst>
                <a:ext uri="{FF2B5EF4-FFF2-40B4-BE49-F238E27FC236}">
                  <a16:creationId xmlns:a16="http://schemas.microsoft.com/office/drawing/2014/main" id="{F28EC516-DE39-636B-D1EE-B75B15D5C43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8484" y="3585932"/>
              <a:ext cx="156180" cy="117115"/>
            </a:xfrm>
            <a:prstGeom prst="rect">
              <a:avLst/>
            </a:prstGeom>
          </p:spPr>
        </p:pic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F372AD7F-E1B5-0B53-27B7-D578A557EB17}"/>
                </a:ext>
              </a:extLst>
            </p:cNvPr>
            <p:cNvSpPr/>
            <p:nvPr/>
          </p:nvSpPr>
          <p:spPr>
            <a:xfrm>
              <a:off x="5758485" y="3644506"/>
              <a:ext cx="410209" cy="273685"/>
            </a:xfrm>
            <a:custGeom>
              <a:avLst/>
              <a:gdLst/>
              <a:ahLst/>
              <a:cxnLst/>
              <a:rect l="l" t="t" r="r" b="b"/>
              <a:pathLst>
                <a:path w="410210" h="273685">
                  <a:moveTo>
                    <a:pt x="331876" y="253796"/>
                  </a:moveTo>
                  <a:lnTo>
                    <a:pt x="330352" y="246189"/>
                  </a:lnTo>
                  <a:lnTo>
                    <a:pt x="326161" y="239991"/>
                  </a:lnTo>
                  <a:lnTo>
                    <a:pt x="319963" y="235813"/>
                  </a:lnTo>
                  <a:lnTo>
                    <a:pt x="312369" y="234276"/>
                  </a:lnTo>
                  <a:lnTo>
                    <a:pt x="19519" y="234276"/>
                  </a:lnTo>
                  <a:lnTo>
                    <a:pt x="11925" y="235813"/>
                  </a:lnTo>
                  <a:lnTo>
                    <a:pt x="5715" y="239991"/>
                  </a:lnTo>
                  <a:lnTo>
                    <a:pt x="1536" y="246189"/>
                  </a:lnTo>
                  <a:lnTo>
                    <a:pt x="0" y="253796"/>
                  </a:lnTo>
                  <a:lnTo>
                    <a:pt x="1536" y="261391"/>
                  </a:lnTo>
                  <a:lnTo>
                    <a:pt x="5715" y="267589"/>
                  </a:lnTo>
                  <a:lnTo>
                    <a:pt x="11925" y="271767"/>
                  </a:lnTo>
                  <a:lnTo>
                    <a:pt x="19519" y="273304"/>
                  </a:lnTo>
                  <a:lnTo>
                    <a:pt x="312369" y="273304"/>
                  </a:lnTo>
                  <a:lnTo>
                    <a:pt x="319963" y="271767"/>
                  </a:lnTo>
                  <a:lnTo>
                    <a:pt x="326161" y="267589"/>
                  </a:lnTo>
                  <a:lnTo>
                    <a:pt x="330352" y="261391"/>
                  </a:lnTo>
                  <a:lnTo>
                    <a:pt x="331876" y="253796"/>
                  </a:lnTo>
                  <a:close/>
                </a:path>
                <a:path w="410210" h="273685">
                  <a:moveTo>
                    <a:pt x="409981" y="156184"/>
                  </a:moveTo>
                  <a:lnTo>
                    <a:pt x="408444" y="148577"/>
                  </a:lnTo>
                  <a:lnTo>
                    <a:pt x="404266" y="142379"/>
                  </a:lnTo>
                  <a:lnTo>
                    <a:pt x="398068" y="138201"/>
                  </a:lnTo>
                  <a:lnTo>
                    <a:pt x="390461" y="136664"/>
                  </a:lnTo>
                  <a:lnTo>
                    <a:pt x="19519" y="136664"/>
                  </a:lnTo>
                  <a:lnTo>
                    <a:pt x="11925" y="138201"/>
                  </a:lnTo>
                  <a:lnTo>
                    <a:pt x="5715" y="142379"/>
                  </a:lnTo>
                  <a:lnTo>
                    <a:pt x="1536" y="148577"/>
                  </a:lnTo>
                  <a:lnTo>
                    <a:pt x="0" y="156184"/>
                  </a:lnTo>
                  <a:lnTo>
                    <a:pt x="1536" y="163779"/>
                  </a:lnTo>
                  <a:lnTo>
                    <a:pt x="5715" y="169976"/>
                  </a:lnTo>
                  <a:lnTo>
                    <a:pt x="11925" y="174167"/>
                  </a:lnTo>
                  <a:lnTo>
                    <a:pt x="19519" y="175691"/>
                  </a:lnTo>
                  <a:lnTo>
                    <a:pt x="390461" y="175691"/>
                  </a:lnTo>
                  <a:lnTo>
                    <a:pt x="398068" y="174167"/>
                  </a:lnTo>
                  <a:lnTo>
                    <a:pt x="404266" y="169976"/>
                  </a:lnTo>
                  <a:lnTo>
                    <a:pt x="408444" y="163779"/>
                  </a:lnTo>
                  <a:lnTo>
                    <a:pt x="409981" y="156184"/>
                  </a:lnTo>
                  <a:close/>
                </a:path>
                <a:path w="410210" h="273685">
                  <a:moveTo>
                    <a:pt x="409981" y="19519"/>
                  </a:moveTo>
                  <a:lnTo>
                    <a:pt x="408444" y="11925"/>
                  </a:lnTo>
                  <a:lnTo>
                    <a:pt x="404266" y="5715"/>
                  </a:lnTo>
                  <a:lnTo>
                    <a:pt x="398068" y="1536"/>
                  </a:lnTo>
                  <a:lnTo>
                    <a:pt x="390461" y="0"/>
                  </a:lnTo>
                  <a:lnTo>
                    <a:pt x="195237" y="0"/>
                  </a:lnTo>
                  <a:lnTo>
                    <a:pt x="187629" y="1536"/>
                  </a:lnTo>
                  <a:lnTo>
                    <a:pt x="181432" y="5715"/>
                  </a:lnTo>
                  <a:lnTo>
                    <a:pt x="177253" y="11925"/>
                  </a:lnTo>
                  <a:lnTo>
                    <a:pt x="175717" y="19519"/>
                  </a:lnTo>
                  <a:lnTo>
                    <a:pt x="177253" y="27114"/>
                  </a:lnTo>
                  <a:lnTo>
                    <a:pt x="181432" y="33324"/>
                  </a:lnTo>
                  <a:lnTo>
                    <a:pt x="187629" y="37503"/>
                  </a:lnTo>
                  <a:lnTo>
                    <a:pt x="195237" y="39039"/>
                  </a:lnTo>
                  <a:lnTo>
                    <a:pt x="390461" y="39039"/>
                  </a:lnTo>
                  <a:lnTo>
                    <a:pt x="398068" y="37503"/>
                  </a:lnTo>
                  <a:lnTo>
                    <a:pt x="404266" y="33324"/>
                  </a:lnTo>
                  <a:lnTo>
                    <a:pt x="408444" y="27114"/>
                  </a:lnTo>
                  <a:lnTo>
                    <a:pt x="409981" y="19519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object 20">
            <a:extLst>
              <a:ext uri="{FF2B5EF4-FFF2-40B4-BE49-F238E27FC236}">
                <a16:creationId xmlns:a16="http://schemas.microsoft.com/office/drawing/2014/main" id="{C33F2EDE-3AA5-1660-A533-43CDA4BDCBB5}"/>
              </a:ext>
            </a:extLst>
          </p:cNvPr>
          <p:cNvGrpSpPr/>
          <p:nvPr/>
        </p:nvGrpSpPr>
        <p:grpSpPr>
          <a:xfrm>
            <a:off x="7187158" y="4016171"/>
            <a:ext cx="1223010" cy="1218565"/>
            <a:chOff x="7187158" y="4016171"/>
            <a:chExt cx="1223010" cy="1218565"/>
          </a:xfrm>
        </p:grpSpPr>
        <p:sp>
          <p:nvSpPr>
            <p:cNvPr id="30" name="object 21">
              <a:extLst>
                <a:ext uri="{FF2B5EF4-FFF2-40B4-BE49-F238E27FC236}">
                  <a16:creationId xmlns:a16="http://schemas.microsoft.com/office/drawing/2014/main" id="{07DFC4E6-05AB-1461-D9FD-6C4CB4782073}"/>
                </a:ext>
              </a:extLst>
            </p:cNvPr>
            <p:cNvSpPr/>
            <p:nvPr/>
          </p:nvSpPr>
          <p:spPr>
            <a:xfrm>
              <a:off x="7187158" y="4016171"/>
              <a:ext cx="1223010" cy="1218565"/>
            </a:xfrm>
            <a:custGeom>
              <a:avLst/>
              <a:gdLst/>
              <a:ahLst/>
              <a:cxnLst/>
              <a:rect l="l" t="t" r="r" b="b"/>
              <a:pathLst>
                <a:path w="1223009" h="1218564">
                  <a:moveTo>
                    <a:pt x="186804" y="999261"/>
                  </a:moveTo>
                  <a:lnTo>
                    <a:pt x="155371" y="960031"/>
                  </a:lnTo>
                  <a:lnTo>
                    <a:pt x="126771" y="918972"/>
                  </a:lnTo>
                  <a:lnTo>
                    <a:pt x="101053" y="876147"/>
                  </a:lnTo>
                  <a:lnTo>
                    <a:pt x="78232" y="831646"/>
                  </a:lnTo>
                  <a:lnTo>
                    <a:pt x="58356" y="785520"/>
                  </a:lnTo>
                  <a:lnTo>
                    <a:pt x="41465" y="737857"/>
                  </a:lnTo>
                  <a:lnTo>
                    <a:pt x="0" y="751065"/>
                  </a:lnTo>
                  <a:lnTo>
                    <a:pt x="17881" y="801471"/>
                  </a:lnTo>
                  <a:lnTo>
                    <a:pt x="38912" y="850239"/>
                  </a:lnTo>
                  <a:lnTo>
                    <a:pt x="63055" y="897318"/>
                  </a:lnTo>
                  <a:lnTo>
                    <a:pt x="90271" y="942619"/>
                  </a:lnTo>
                  <a:lnTo>
                    <a:pt x="120535" y="986078"/>
                  </a:lnTo>
                  <a:lnTo>
                    <a:pt x="153809" y="1027620"/>
                  </a:lnTo>
                  <a:lnTo>
                    <a:pt x="186804" y="999261"/>
                  </a:lnTo>
                  <a:close/>
                </a:path>
                <a:path w="1223009" h="1218564">
                  <a:moveTo>
                    <a:pt x="380326" y="1057313"/>
                  </a:moveTo>
                  <a:lnTo>
                    <a:pt x="366268" y="1047407"/>
                  </a:lnTo>
                  <a:lnTo>
                    <a:pt x="352501" y="1037183"/>
                  </a:lnTo>
                  <a:lnTo>
                    <a:pt x="326059" y="1071702"/>
                  </a:lnTo>
                  <a:lnTo>
                    <a:pt x="333362" y="1077226"/>
                  </a:lnTo>
                  <a:lnTo>
                    <a:pt x="340741" y="1082662"/>
                  </a:lnTo>
                  <a:lnTo>
                    <a:pt x="348195" y="1087983"/>
                  </a:lnTo>
                  <a:lnTo>
                    <a:pt x="355727" y="1093203"/>
                  </a:lnTo>
                  <a:lnTo>
                    <a:pt x="380326" y="1057313"/>
                  </a:lnTo>
                  <a:close/>
                </a:path>
                <a:path w="1223009" h="1218564">
                  <a:moveTo>
                    <a:pt x="483349" y="369760"/>
                  </a:moveTo>
                  <a:lnTo>
                    <a:pt x="439877" y="369760"/>
                  </a:lnTo>
                  <a:lnTo>
                    <a:pt x="439877" y="413245"/>
                  </a:lnTo>
                  <a:lnTo>
                    <a:pt x="483349" y="413245"/>
                  </a:lnTo>
                  <a:lnTo>
                    <a:pt x="483349" y="369760"/>
                  </a:lnTo>
                  <a:close/>
                </a:path>
                <a:path w="1223009" h="1218564">
                  <a:moveTo>
                    <a:pt x="505079" y="500240"/>
                  </a:moveTo>
                  <a:lnTo>
                    <a:pt x="461606" y="500240"/>
                  </a:lnTo>
                  <a:lnTo>
                    <a:pt x="461606" y="543737"/>
                  </a:lnTo>
                  <a:lnTo>
                    <a:pt x="505079" y="543737"/>
                  </a:lnTo>
                  <a:lnTo>
                    <a:pt x="505079" y="500240"/>
                  </a:lnTo>
                  <a:close/>
                </a:path>
                <a:path w="1223009" h="1218564">
                  <a:moveTo>
                    <a:pt x="505079" y="239229"/>
                  </a:moveTo>
                  <a:lnTo>
                    <a:pt x="461606" y="239229"/>
                  </a:lnTo>
                  <a:lnTo>
                    <a:pt x="461606" y="282727"/>
                  </a:lnTo>
                  <a:lnTo>
                    <a:pt x="505079" y="282727"/>
                  </a:lnTo>
                  <a:lnTo>
                    <a:pt x="505079" y="239229"/>
                  </a:lnTo>
                  <a:close/>
                </a:path>
                <a:path w="1223009" h="1218564">
                  <a:moveTo>
                    <a:pt x="592023" y="108737"/>
                  </a:moveTo>
                  <a:lnTo>
                    <a:pt x="548551" y="108737"/>
                  </a:lnTo>
                  <a:lnTo>
                    <a:pt x="548551" y="152234"/>
                  </a:lnTo>
                  <a:lnTo>
                    <a:pt x="592023" y="152234"/>
                  </a:lnTo>
                  <a:lnTo>
                    <a:pt x="592023" y="108737"/>
                  </a:lnTo>
                  <a:close/>
                </a:path>
                <a:path w="1223009" h="1218564">
                  <a:moveTo>
                    <a:pt x="722439" y="717727"/>
                  </a:moveTo>
                  <a:lnTo>
                    <a:pt x="678967" y="717727"/>
                  </a:lnTo>
                  <a:lnTo>
                    <a:pt x="678967" y="761225"/>
                  </a:lnTo>
                  <a:lnTo>
                    <a:pt x="722439" y="761225"/>
                  </a:lnTo>
                  <a:lnTo>
                    <a:pt x="722439" y="717727"/>
                  </a:lnTo>
                  <a:close/>
                </a:path>
                <a:path w="1223009" h="1218564">
                  <a:moveTo>
                    <a:pt x="722439" y="21755"/>
                  </a:moveTo>
                  <a:lnTo>
                    <a:pt x="678967" y="21755"/>
                  </a:lnTo>
                  <a:lnTo>
                    <a:pt x="678967" y="65239"/>
                  </a:lnTo>
                  <a:lnTo>
                    <a:pt x="722439" y="65239"/>
                  </a:lnTo>
                  <a:lnTo>
                    <a:pt x="722439" y="21755"/>
                  </a:lnTo>
                  <a:close/>
                </a:path>
                <a:path w="1223009" h="1218564">
                  <a:moveTo>
                    <a:pt x="852855" y="739470"/>
                  </a:moveTo>
                  <a:lnTo>
                    <a:pt x="809383" y="739470"/>
                  </a:lnTo>
                  <a:lnTo>
                    <a:pt x="809383" y="782967"/>
                  </a:lnTo>
                  <a:lnTo>
                    <a:pt x="852855" y="782967"/>
                  </a:lnTo>
                  <a:lnTo>
                    <a:pt x="852855" y="739470"/>
                  </a:lnTo>
                  <a:close/>
                </a:path>
                <a:path w="1223009" h="1218564">
                  <a:moveTo>
                    <a:pt x="852855" y="0"/>
                  </a:moveTo>
                  <a:lnTo>
                    <a:pt x="809383" y="0"/>
                  </a:lnTo>
                  <a:lnTo>
                    <a:pt x="809383" y="43497"/>
                  </a:lnTo>
                  <a:lnTo>
                    <a:pt x="852855" y="43497"/>
                  </a:lnTo>
                  <a:lnTo>
                    <a:pt x="852855" y="0"/>
                  </a:lnTo>
                  <a:close/>
                </a:path>
                <a:path w="1223009" h="1218564">
                  <a:moveTo>
                    <a:pt x="983310" y="717727"/>
                  </a:moveTo>
                  <a:lnTo>
                    <a:pt x="939838" y="717727"/>
                  </a:lnTo>
                  <a:lnTo>
                    <a:pt x="939838" y="761225"/>
                  </a:lnTo>
                  <a:lnTo>
                    <a:pt x="983310" y="761225"/>
                  </a:lnTo>
                  <a:lnTo>
                    <a:pt x="983310" y="717727"/>
                  </a:lnTo>
                  <a:close/>
                </a:path>
                <a:path w="1223009" h="1218564">
                  <a:moveTo>
                    <a:pt x="983310" y="21755"/>
                  </a:moveTo>
                  <a:lnTo>
                    <a:pt x="939838" y="21755"/>
                  </a:lnTo>
                  <a:lnTo>
                    <a:pt x="939838" y="65239"/>
                  </a:lnTo>
                  <a:lnTo>
                    <a:pt x="983310" y="65239"/>
                  </a:lnTo>
                  <a:lnTo>
                    <a:pt x="983310" y="21755"/>
                  </a:lnTo>
                  <a:close/>
                </a:path>
                <a:path w="1223009" h="1218564">
                  <a:moveTo>
                    <a:pt x="983348" y="978814"/>
                  </a:moveTo>
                  <a:lnTo>
                    <a:pt x="968514" y="937425"/>
                  </a:lnTo>
                  <a:lnTo>
                    <a:pt x="930871" y="914819"/>
                  </a:lnTo>
                  <a:lnTo>
                    <a:pt x="713689" y="871359"/>
                  </a:lnTo>
                  <a:lnTo>
                    <a:pt x="700976" y="870077"/>
                  </a:lnTo>
                  <a:lnTo>
                    <a:pt x="688162" y="871334"/>
                  </a:lnTo>
                  <a:lnTo>
                    <a:pt x="675830" y="875030"/>
                  </a:lnTo>
                  <a:lnTo>
                    <a:pt x="664552" y="881049"/>
                  </a:lnTo>
                  <a:lnTo>
                    <a:pt x="548589" y="957059"/>
                  </a:lnTo>
                  <a:lnTo>
                    <a:pt x="518464" y="946632"/>
                  </a:lnTo>
                  <a:lnTo>
                    <a:pt x="477735" y="919022"/>
                  </a:lnTo>
                  <a:lnTo>
                    <a:pt x="431977" y="879805"/>
                  </a:lnTo>
                  <a:lnTo>
                    <a:pt x="386715" y="834529"/>
                  </a:lnTo>
                  <a:lnTo>
                    <a:pt x="347510" y="788733"/>
                  </a:lnTo>
                  <a:lnTo>
                    <a:pt x="319925" y="747991"/>
                  </a:lnTo>
                  <a:lnTo>
                    <a:pt x="309486" y="717829"/>
                  </a:lnTo>
                  <a:lnTo>
                    <a:pt x="385279" y="602094"/>
                  </a:lnTo>
                  <a:lnTo>
                    <a:pt x="390093" y="593686"/>
                  </a:lnTo>
                  <a:lnTo>
                    <a:pt x="393585" y="584708"/>
                  </a:lnTo>
                  <a:lnTo>
                    <a:pt x="395719" y="575297"/>
                  </a:lnTo>
                  <a:lnTo>
                    <a:pt x="396430" y="565594"/>
                  </a:lnTo>
                  <a:lnTo>
                    <a:pt x="395973" y="556907"/>
                  </a:lnTo>
                  <a:lnTo>
                    <a:pt x="351675" y="335305"/>
                  </a:lnTo>
                  <a:lnTo>
                    <a:pt x="329069" y="297675"/>
                  </a:lnTo>
                  <a:lnTo>
                    <a:pt x="287718" y="282829"/>
                  </a:lnTo>
                  <a:lnTo>
                    <a:pt x="179031" y="282829"/>
                  </a:lnTo>
                  <a:lnTo>
                    <a:pt x="128320" y="293103"/>
                  </a:lnTo>
                  <a:lnTo>
                    <a:pt x="86855" y="321094"/>
                  </a:lnTo>
                  <a:lnTo>
                    <a:pt x="58889" y="362572"/>
                  </a:lnTo>
                  <a:lnTo>
                    <a:pt x="48615" y="413321"/>
                  </a:lnTo>
                  <a:lnTo>
                    <a:pt x="48615" y="500316"/>
                  </a:lnTo>
                  <a:lnTo>
                    <a:pt x="50241" y="550367"/>
                  </a:lnTo>
                  <a:lnTo>
                    <a:pt x="55041" y="599617"/>
                  </a:lnTo>
                  <a:lnTo>
                    <a:pt x="63004" y="647954"/>
                  </a:lnTo>
                  <a:lnTo>
                    <a:pt x="74053" y="695261"/>
                  </a:lnTo>
                  <a:lnTo>
                    <a:pt x="88163" y="741400"/>
                  </a:lnTo>
                  <a:lnTo>
                    <a:pt x="105257" y="786282"/>
                  </a:lnTo>
                  <a:lnTo>
                    <a:pt x="125310" y="829767"/>
                  </a:lnTo>
                  <a:lnTo>
                    <a:pt x="148259" y="871740"/>
                  </a:lnTo>
                  <a:lnTo>
                    <a:pt x="174053" y="912101"/>
                  </a:lnTo>
                  <a:lnTo>
                    <a:pt x="202641" y="950709"/>
                  </a:lnTo>
                  <a:lnTo>
                    <a:pt x="233984" y="987463"/>
                  </a:lnTo>
                  <a:lnTo>
                    <a:pt x="268033" y="1022235"/>
                  </a:lnTo>
                  <a:lnTo>
                    <a:pt x="298043" y="990765"/>
                  </a:lnTo>
                  <a:lnTo>
                    <a:pt x="263309" y="955065"/>
                  </a:lnTo>
                  <a:lnTo>
                    <a:pt x="231597" y="917155"/>
                  </a:lnTo>
                  <a:lnTo>
                    <a:pt x="202958" y="877176"/>
                  </a:lnTo>
                  <a:lnTo>
                    <a:pt x="177469" y="835279"/>
                  </a:lnTo>
                  <a:lnTo>
                    <a:pt x="155168" y="791603"/>
                  </a:lnTo>
                  <a:lnTo>
                    <a:pt x="136144" y="746290"/>
                  </a:lnTo>
                  <a:lnTo>
                    <a:pt x="120434" y="699490"/>
                  </a:lnTo>
                  <a:lnTo>
                    <a:pt x="108115" y="651344"/>
                  </a:lnTo>
                  <a:lnTo>
                    <a:pt x="99237" y="602005"/>
                  </a:lnTo>
                  <a:lnTo>
                    <a:pt x="93865" y="551611"/>
                  </a:lnTo>
                  <a:lnTo>
                    <a:pt x="92062" y="500316"/>
                  </a:lnTo>
                  <a:lnTo>
                    <a:pt x="92062" y="413321"/>
                  </a:lnTo>
                  <a:lnTo>
                    <a:pt x="98894" y="379488"/>
                  </a:lnTo>
                  <a:lnTo>
                    <a:pt x="117551" y="351828"/>
                  </a:lnTo>
                  <a:lnTo>
                    <a:pt x="145186" y="333171"/>
                  </a:lnTo>
                  <a:lnTo>
                    <a:pt x="179006" y="326326"/>
                  </a:lnTo>
                  <a:lnTo>
                    <a:pt x="287718" y="326326"/>
                  </a:lnTo>
                  <a:lnTo>
                    <a:pt x="352501" y="561149"/>
                  </a:lnTo>
                  <a:lnTo>
                    <a:pt x="352933" y="569899"/>
                  </a:lnTo>
                  <a:lnTo>
                    <a:pt x="351675" y="574141"/>
                  </a:lnTo>
                  <a:lnTo>
                    <a:pt x="268427" y="700925"/>
                  </a:lnTo>
                  <a:lnTo>
                    <a:pt x="265988" y="709002"/>
                  </a:lnTo>
                  <a:lnTo>
                    <a:pt x="265988" y="717791"/>
                  </a:lnTo>
                  <a:lnTo>
                    <a:pt x="273151" y="747674"/>
                  </a:lnTo>
                  <a:lnTo>
                    <a:pt x="292823" y="784377"/>
                  </a:lnTo>
                  <a:lnTo>
                    <a:pt x="322224" y="825144"/>
                  </a:lnTo>
                  <a:lnTo>
                    <a:pt x="358609" y="867232"/>
                  </a:lnTo>
                  <a:lnTo>
                    <a:pt x="399211" y="907846"/>
                  </a:lnTo>
                  <a:lnTo>
                    <a:pt x="441261" y="944245"/>
                  </a:lnTo>
                  <a:lnTo>
                    <a:pt x="482015" y="973670"/>
                  </a:lnTo>
                  <a:lnTo>
                    <a:pt x="518693" y="993343"/>
                  </a:lnTo>
                  <a:lnTo>
                    <a:pt x="548551" y="1000518"/>
                  </a:lnTo>
                  <a:lnTo>
                    <a:pt x="557339" y="1000518"/>
                  </a:lnTo>
                  <a:lnTo>
                    <a:pt x="565378" y="998080"/>
                  </a:lnTo>
                  <a:lnTo>
                    <a:pt x="693394" y="913917"/>
                  </a:lnTo>
                  <a:lnTo>
                    <a:pt x="699490" y="912812"/>
                  </a:lnTo>
                  <a:lnTo>
                    <a:pt x="922337" y="957414"/>
                  </a:lnTo>
                  <a:lnTo>
                    <a:pt x="939800" y="978738"/>
                  </a:lnTo>
                  <a:lnTo>
                    <a:pt x="939800" y="1087475"/>
                  </a:lnTo>
                  <a:lnTo>
                    <a:pt x="932967" y="1121308"/>
                  </a:lnTo>
                  <a:lnTo>
                    <a:pt x="914311" y="1148969"/>
                  </a:lnTo>
                  <a:lnTo>
                    <a:pt x="886675" y="1167625"/>
                  </a:lnTo>
                  <a:lnTo>
                    <a:pt x="852855" y="1174470"/>
                  </a:lnTo>
                  <a:lnTo>
                    <a:pt x="765911" y="1174470"/>
                  </a:lnTo>
                  <a:lnTo>
                    <a:pt x="716203" y="1172730"/>
                  </a:lnTo>
                  <a:lnTo>
                    <a:pt x="667029" y="1167549"/>
                  </a:lnTo>
                  <a:lnTo>
                    <a:pt x="618604" y="1158976"/>
                  </a:lnTo>
                  <a:lnTo>
                    <a:pt x="571144" y="1147076"/>
                  </a:lnTo>
                  <a:lnTo>
                    <a:pt x="524865" y="1131900"/>
                  </a:lnTo>
                  <a:lnTo>
                    <a:pt x="479983" y="1113497"/>
                  </a:lnTo>
                  <a:lnTo>
                    <a:pt x="436714" y="1091933"/>
                  </a:lnTo>
                  <a:lnTo>
                    <a:pt x="415874" y="1130109"/>
                  </a:lnTo>
                  <a:lnTo>
                    <a:pt x="461937" y="1153071"/>
                  </a:lnTo>
                  <a:lnTo>
                    <a:pt x="509689" y="1172654"/>
                  </a:lnTo>
                  <a:lnTo>
                    <a:pt x="558901" y="1188808"/>
                  </a:lnTo>
                  <a:lnTo>
                    <a:pt x="609371" y="1201483"/>
                  </a:lnTo>
                  <a:lnTo>
                    <a:pt x="660844" y="1210602"/>
                  </a:lnTo>
                  <a:lnTo>
                    <a:pt x="713105" y="1216113"/>
                  </a:lnTo>
                  <a:lnTo>
                    <a:pt x="765911" y="1217968"/>
                  </a:lnTo>
                  <a:lnTo>
                    <a:pt x="852855" y="1217968"/>
                  </a:lnTo>
                  <a:lnTo>
                    <a:pt x="903579" y="1207693"/>
                  </a:lnTo>
                  <a:lnTo>
                    <a:pt x="945057" y="1179715"/>
                  </a:lnTo>
                  <a:lnTo>
                    <a:pt x="973061" y="1138250"/>
                  </a:lnTo>
                  <a:lnTo>
                    <a:pt x="983348" y="1087551"/>
                  </a:lnTo>
                  <a:lnTo>
                    <a:pt x="983348" y="978814"/>
                  </a:lnTo>
                  <a:close/>
                </a:path>
                <a:path w="1223009" h="1218564">
                  <a:moveTo>
                    <a:pt x="1113726" y="630732"/>
                  </a:moveTo>
                  <a:lnTo>
                    <a:pt x="1070254" y="630732"/>
                  </a:lnTo>
                  <a:lnTo>
                    <a:pt x="1070254" y="674230"/>
                  </a:lnTo>
                  <a:lnTo>
                    <a:pt x="1113726" y="674230"/>
                  </a:lnTo>
                  <a:lnTo>
                    <a:pt x="1113726" y="630732"/>
                  </a:lnTo>
                  <a:close/>
                </a:path>
                <a:path w="1223009" h="1218564">
                  <a:moveTo>
                    <a:pt x="1113726" y="108737"/>
                  </a:moveTo>
                  <a:lnTo>
                    <a:pt x="1070254" y="108737"/>
                  </a:lnTo>
                  <a:lnTo>
                    <a:pt x="1070254" y="152234"/>
                  </a:lnTo>
                  <a:lnTo>
                    <a:pt x="1113726" y="152234"/>
                  </a:lnTo>
                  <a:lnTo>
                    <a:pt x="1113726" y="108737"/>
                  </a:lnTo>
                  <a:close/>
                </a:path>
                <a:path w="1223009" h="1218564">
                  <a:moveTo>
                    <a:pt x="1200670" y="500240"/>
                  </a:moveTo>
                  <a:lnTo>
                    <a:pt x="1157198" y="500240"/>
                  </a:lnTo>
                  <a:lnTo>
                    <a:pt x="1157198" y="543737"/>
                  </a:lnTo>
                  <a:lnTo>
                    <a:pt x="1200670" y="543737"/>
                  </a:lnTo>
                  <a:lnTo>
                    <a:pt x="1200670" y="500240"/>
                  </a:lnTo>
                  <a:close/>
                </a:path>
                <a:path w="1223009" h="1218564">
                  <a:moveTo>
                    <a:pt x="1200670" y="239229"/>
                  </a:moveTo>
                  <a:lnTo>
                    <a:pt x="1157198" y="239229"/>
                  </a:lnTo>
                  <a:lnTo>
                    <a:pt x="1157198" y="282727"/>
                  </a:lnTo>
                  <a:lnTo>
                    <a:pt x="1200670" y="282727"/>
                  </a:lnTo>
                  <a:lnTo>
                    <a:pt x="1200670" y="239229"/>
                  </a:lnTo>
                  <a:close/>
                </a:path>
                <a:path w="1223009" h="1218564">
                  <a:moveTo>
                    <a:pt x="1222413" y="369760"/>
                  </a:moveTo>
                  <a:lnTo>
                    <a:pt x="1178941" y="369760"/>
                  </a:lnTo>
                  <a:lnTo>
                    <a:pt x="1178941" y="413245"/>
                  </a:lnTo>
                  <a:lnTo>
                    <a:pt x="1222413" y="413245"/>
                  </a:lnTo>
                  <a:lnTo>
                    <a:pt x="1222413" y="369760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object 22">
              <a:extLst>
                <a:ext uri="{FF2B5EF4-FFF2-40B4-BE49-F238E27FC236}">
                  <a16:creationId xmlns:a16="http://schemas.microsoft.com/office/drawing/2014/main" id="{9CFD2B80-D79B-DADA-D5E3-43BAB9FB0FE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1777" y="5075348"/>
              <a:ext cx="79807" cy="77087"/>
            </a:xfrm>
            <a:prstGeom prst="rect">
              <a:avLst/>
            </a:prstGeom>
          </p:spPr>
        </p:pic>
        <p:pic>
          <p:nvPicPr>
            <p:cNvPr id="32" name="object 23">
              <a:extLst>
                <a:ext uri="{FF2B5EF4-FFF2-40B4-BE49-F238E27FC236}">
                  <a16:creationId xmlns:a16="http://schemas.microsoft.com/office/drawing/2014/main" id="{39439DF5-7374-3E12-3C9D-F0BF6A750C7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0061" y="4277144"/>
              <a:ext cx="130417" cy="174020"/>
            </a:xfrm>
            <a:prstGeom prst="rect">
              <a:avLst/>
            </a:prstGeom>
          </p:spPr>
        </p:pic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F9D9047F-726E-A6F2-0639-E7A40035A935}"/>
                </a:ext>
              </a:extLst>
            </p:cNvPr>
            <p:cNvSpPr/>
            <p:nvPr/>
          </p:nvSpPr>
          <p:spPr>
            <a:xfrm>
              <a:off x="7692237" y="4103204"/>
              <a:ext cx="630555" cy="609600"/>
            </a:xfrm>
            <a:custGeom>
              <a:avLst/>
              <a:gdLst/>
              <a:ahLst/>
              <a:cxnLst/>
              <a:rect l="l" t="t" r="r" b="b"/>
              <a:pathLst>
                <a:path w="630554" h="609600">
                  <a:moveTo>
                    <a:pt x="304304" y="217474"/>
                  </a:moveTo>
                  <a:lnTo>
                    <a:pt x="300888" y="200558"/>
                  </a:lnTo>
                  <a:lnTo>
                    <a:pt x="291553" y="186728"/>
                  </a:lnTo>
                  <a:lnTo>
                    <a:pt x="277736" y="177406"/>
                  </a:lnTo>
                  <a:lnTo>
                    <a:pt x="260832" y="173977"/>
                  </a:lnTo>
                  <a:lnTo>
                    <a:pt x="195630" y="173977"/>
                  </a:lnTo>
                  <a:lnTo>
                    <a:pt x="178714" y="177406"/>
                  </a:lnTo>
                  <a:lnTo>
                    <a:pt x="164896" y="186728"/>
                  </a:lnTo>
                  <a:lnTo>
                    <a:pt x="155575" y="200558"/>
                  </a:lnTo>
                  <a:lnTo>
                    <a:pt x="152158" y="217474"/>
                  </a:lnTo>
                  <a:lnTo>
                    <a:pt x="152158" y="260972"/>
                  </a:lnTo>
                  <a:lnTo>
                    <a:pt x="195630" y="260972"/>
                  </a:lnTo>
                  <a:lnTo>
                    <a:pt x="195630" y="217474"/>
                  </a:lnTo>
                  <a:lnTo>
                    <a:pt x="260832" y="217474"/>
                  </a:lnTo>
                  <a:lnTo>
                    <a:pt x="260832" y="304469"/>
                  </a:lnTo>
                  <a:lnTo>
                    <a:pt x="195630" y="304469"/>
                  </a:lnTo>
                  <a:lnTo>
                    <a:pt x="178714" y="307886"/>
                  </a:lnTo>
                  <a:lnTo>
                    <a:pt x="164896" y="317220"/>
                  </a:lnTo>
                  <a:lnTo>
                    <a:pt x="155575" y="331038"/>
                  </a:lnTo>
                  <a:lnTo>
                    <a:pt x="152158" y="347967"/>
                  </a:lnTo>
                  <a:lnTo>
                    <a:pt x="152158" y="413207"/>
                  </a:lnTo>
                  <a:lnTo>
                    <a:pt x="155575" y="430123"/>
                  </a:lnTo>
                  <a:lnTo>
                    <a:pt x="164896" y="443953"/>
                  </a:lnTo>
                  <a:lnTo>
                    <a:pt x="178714" y="453275"/>
                  </a:lnTo>
                  <a:lnTo>
                    <a:pt x="195630" y="456704"/>
                  </a:lnTo>
                  <a:lnTo>
                    <a:pt x="304304" y="456704"/>
                  </a:lnTo>
                  <a:lnTo>
                    <a:pt x="304304" y="413207"/>
                  </a:lnTo>
                  <a:lnTo>
                    <a:pt x="195630" y="413207"/>
                  </a:lnTo>
                  <a:lnTo>
                    <a:pt x="195630" y="347967"/>
                  </a:lnTo>
                  <a:lnTo>
                    <a:pt x="260832" y="347967"/>
                  </a:lnTo>
                  <a:lnTo>
                    <a:pt x="277736" y="344538"/>
                  </a:lnTo>
                  <a:lnTo>
                    <a:pt x="291553" y="335203"/>
                  </a:lnTo>
                  <a:lnTo>
                    <a:pt x="300888" y="321373"/>
                  </a:lnTo>
                  <a:lnTo>
                    <a:pt x="304304" y="304469"/>
                  </a:lnTo>
                  <a:lnTo>
                    <a:pt x="304304" y="217474"/>
                  </a:lnTo>
                  <a:close/>
                </a:path>
                <a:path w="630554" h="609600">
                  <a:moveTo>
                    <a:pt x="499973" y="173939"/>
                  </a:moveTo>
                  <a:lnTo>
                    <a:pt x="456501" y="173939"/>
                  </a:lnTo>
                  <a:lnTo>
                    <a:pt x="456501" y="456666"/>
                  </a:lnTo>
                  <a:lnTo>
                    <a:pt x="499973" y="456666"/>
                  </a:lnTo>
                  <a:lnTo>
                    <a:pt x="499973" y="173939"/>
                  </a:lnTo>
                  <a:close/>
                </a:path>
                <a:path w="630554" h="609600">
                  <a:moveTo>
                    <a:pt x="630415" y="304431"/>
                  </a:moveTo>
                  <a:lnTo>
                    <a:pt x="626440" y="255181"/>
                  </a:lnTo>
                  <a:lnTo>
                    <a:pt x="614883" y="208356"/>
                  </a:lnTo>
                  <a:lnTo>
                    <a:pt x="596404" y="164680"/>
                  </a:lnTo>
                  <a:lnTo>
                    <a:pt x="586917" y="149402"/>
                  </a:lnTo>
                  <a:lnTo>
                    <a:pt x="586917" y="304431"/>
                  </a:lnTo>
                  <a:lnTo>
                    <a:pt x="582701" y="351307"/>
                  </a:lnTo>
                  <a:lnTo>
                    <a:pt x="570572" y="395427"/>
                  </a:lnTo>
                  <a:lnTo>
                    <a:pt x="551256" y="436079"/>
                  </a:lnTo>
                  <a:lnTo>
                    <a:pt x="525500" y="472503"/>
                  </a:lnTo>
                  <a:lnTo>
                    <a:pt x="494042" y="503986"/>
                  </a:lnTo>
                  <a:lnTo>
                    <a:pt x="457631" y="529755"/>
                  </a:lnTo>
                  <a:lnTo>
                    <a:pt x="417004" y="549084"/>
                  </a:lnTo>
                  <a:lnTo>
                    <a:pt x="372910" y="561238"/>
                  </a:lnTo>
                  <a:lnTo>
                    <a:pt x="326085" y="565442"/>
                  </a:lnTo>
                  <a:lnTo>
                    <a:pt x="291388" y="563092"/>
                  </a:lnTo>
                  <a:lnTo>
                    <a:pt x="257390" y="556120"/>
                  </a:lnTo>
                  <a:lnTo>
                    <a:pt x="224561" y="544639"/>
                  </a:lnTo>
                  <a:lnTo>
                    <a:pt x="193332" y="528802"/>
                  </a:lnTo>
                  <a:lnTo>
                    <a:pt x="185191" y="523963"/>
                  </a:lnTo>
                  <a:lnTo>
                    <a:pt x="44843" y="564984"/>
                  </a:lnTo>
                  <a:lnTo>
                    <a:pt x="43332" y="566521"/>
                  </a:lnTo>
                  <a:lnTo>
                    <a:pt x="43548" y="565772"/>
                  </a:lnTo>
                  <a:lnTo>
                    <a:pt x="44589" y="563905"/>
                  </a:lnTo>
                  <a:lnTo>
                    <a:pt x="45300" y="562533"/>
                  </a:lnTo>
                  <a:lnTo>
                    <a:pt x="77266" y="498081"/>
                  </a:lnTo>
                  <a:lnTo>
                    <a:pt x="99288" y="451789"/>
                  </a:lnTo>
                  <a:lnTo>
                    <a:pt x="104025" y="441667"/>
                  </a:lnTo>
                  <a:lnTo>
                    <a:pt x="98564" y="431901"/>
                  </a:lnTo>
                  <a:lnTo>
                    <a:pt x="84137" y="401840"/>
                  </a:lnTo>
                  <a:lnTo>
                    <a:pt x="73698" y="370268"/>
                  </a:lnTo>
                  <a:lnTo>
                    <a:pt x="67348" y="337654"/>
                  </a:lnTo>
                  <a:lnTo>
                    <a:pt x="65214" y="304431"/>
                  </a:lnTo>
                  <a:lnTo>
                    <a:pt x="69418" y="257581"/>
                  </a:lnTo>
                  <a:lnTo>
                    <a:pt x="81546" y="213461"/>
                  </a:lnTo>
                  <a:lnTo>
                    <a:pt x="100863" y="172808"/>
                  </a:lnTo>
                  <a:lnTo>
                    <a:pt x="126619" y="136385"/>
                  </a:lnTo>
                  <a:lnTo>
                    <a:pt x="158064" y="104914"/>
                  </a:lnTo>
                  <a:lnTo>
                    <a:pt x="194475" y="79133"/>
                  </a:lnTo>
                  <a:lnTo>
                    <a:pt x="235102" y="59804"/>
                  </a:lnTo>
                  <a:lnTo>
                    <a:pt x="279209" y="47663"/>
                  </a:lnTo>
                  <a:lnTo>
                    <a:pt x="326047" y="43459"/>
                  </a:lnTo>
                  <a:lnTo>
                    <a:pt x="372872" y="47675"/>
                  </a:lnTo>
                  <a:lnTo>
                    <a:pt x="416979" y="59817"/>
                  </a:lnTo>
                  <a:lnTo>
                    <a:pt x="457606" y="79159"/>
                  </a:lnTo>
                  <a:lnTo>
                    <a:pt x="494017" y="104940"/>
                  </a:lnTo>
                  <a:lnTo>
                    <a:pt x="525487" y="136423"/>
                  </a:lnTo>
                  <a:lnTo>
                    <a:pt x="551243" y="172859"/>
                  </a:lnTo>
                  <a:lnTo>
                    <a:pt x="570572" y="213512"/>
                  </a:lnTo>
                  <a:lnTo>
                    <a:pt x="582701" y="257632"/>
                  </a:lnTo>
                  <a:lnTo>
                    <a:pt x="586917" y="304431"/>
                  </a:lnTo>
                  <a:lnTo>
                    <a:pt x="586917" y="149402"/>
                  </a:lnTo>
                  <a:lnTo>
                    <a:pt x="571627" y="124777"/>
                  </a:lnTo>
                  <a:lnTo>
                    <a:pt x="541185" y="89281"/>
                  </a:lnTo>
                  <a:lnTo>
                    <a:pt x="505714" y="58826"/>
                  </a:lnTo>
                  <a:lnTo>
                    <a:pt x="480987" y="43459"/>
                  </a:lnTo>
                  <a:lnTo>
                    <a:pt x="465836" y="34036"/>
                  </a:lnTo>
                  <a:lnTo>
                    <a:pt x="422173" y="15544"/>
                  </a:lnTo>
                  <a:lnTo>
                    <a:pt x="375386" y="3987"/>
                  </a:lnTo>
                  <a:lnTo>
                    <a:pt x="326085" y="0"/>
                  </a:lnTo>
                  <a:lnTo>
                    <a:pt x="276783" y="3987"/>
                  </a:lnTo>
                  <a:lnTo>
                    <a:pt x="229984" y="15544"/>
                  </a:lnTo>
                  <a:lnTo>
                    <a:pt x="186334" y="34036"/>
                  </a:lnTo>
                  <a:lnTo>
                    <a:pt x="146456" y="58826"/>
                  </a:lnTo>
                  <a:lnTo>
                    <a:pt x="110972" y="89281"/>
                  </a:lnTo>
                  <a:lnTo>
                    <a:pt x="80530" y="124777"/>
                  </a:lnTo>
                  <a:lnTo>
                    <a:pt x="55753" y="164680"/>
                  </a:lnTo>
                  <a:lnTo>
                    <a:pt x="37274" y="208356"/>
                  </a:lnTo>
                  <a:lnTo>
                    <a:pt x="25730" y="255181"/>
                  </a:lnTo>
                  <a:lnTo>
                    <a:pt x="21742" y="304507"/>
                  </a:lnTo>
                  <a:lnTo>
                    <a:pt x="23888" y="340487"/>
                  </a:lnTo>
                  <a:lnTo>
                    <a:pt x="30276" y="375881"/>
                  </a:lnTo>
                  <a:lnTo>
                    <a:pt x="40792" y="410273"/>
                  </a:lnTo>
                  <a:lnTo>
                    <a:pt x="55308" y="443242"/>
                  </a:lnTo>
                  <a:lnTo>
                    <a:pt x="44818" y="465264"/>
                  </a:lnTo>
                  <a:lnTo>
                    <a:pt x="31381" y="493242"/>
                  </a:lnTo>
                  <a:lnTo>
                    <a:pt x="17843" y="520903"/>
                  </a:lnTo>
                  <a:lnTo>
                    <a:pt x="7073" y="541972"/>
                  </a:lnTo>
                  <a:lnTo>
                    <a:pt x="0" y="554964"/>
                  </a:lnTo>
                  <a:lnTo>
                    <a:pt x="63" y="565772"/>
                  </a:lnTo>
                  <a:lnTo>
                    <a:pt x="3416" y="582396"/>
                  </a:lnTo>
                  <a:lnTo>
                    <a:pt x="12738" y="596226"/>
                  </a:lnTo>
                  <a:lnTo>
                    <a:pt x="26555" y="605548"/>
                  </a:lnTo>
                  <a:lnTo>
                    <a:pt x="43472" y="608977"/>
                  </a:lnTo>
                  <a:lnTo>
                    <a:pt x="48285" y="608977"/>
                  </a:lnTo>
                  <a:lnTo>
                    <a:pt x="53009" y="608190"/>
                  </a:lnTo>
                  <a:lnTo>
                    <a:pt x="57569" y="606615"/>
                  </a:lnTo>
                  <a:lnTo>
                    <a:pt x="179451" y="571004"/>
                  </a:lnTo>
                  <a:lnTo>
                    <a:pt x="214160" y="587413"/>
                  </a:lnTo>
                  <a:lnTo>
                    <a:pt x="250444" y="599287"/>
                  </a:lnTo>
                  <a:lnTo>
                    <a:pt x="287896" y="606513"/>
                  </a:lnTo>
                  <a:lnTo>
                    <a:pt x="326047" y="608939"/>
                  </a:lnTo>
                  <a:lnTo>
                    <a:pt x="375348" y="604951"/>
                  </a:lnTo>
                  <a:lnTo>
                    <a:pt x="422148" y="593407"/>
                  </a:lnTo>
                  <a:lnTo>
                    <a:pt x="465797" y="574916"/>
                  </a:lnTo>
                  <a:lnTo>
                    <a:pt x="472097" y="571004"/>
                  </a:lnTo>
                  <a:lnTo>
                    <a:pt x="479323" y="566521"/>
                  </a:lnTo>
                  <a:lnTo>
                    <a:pt x="481050" y="565442"/>
                  </a:lnTo>
                  <a:lnTo>
                    <a:pt x="505688" y="550138"/>
                  </a:lnTo>
                  <a:lnTo>
                    <a:pt x="541172" y="519696"/>
                  </a:lnTo>
                  <a:lnTo>
                    <a:pt x="571614" y="484212"/>
                  </a:lnTo>
                  <a:lnTo>
                    <a:pt x="596392" y="444322"/>
                  </a:lnTo>
                  <a:lnTo>
                    <a:pt x="614883" y="400646"/>
                  </a:lnTo>
                  <a:lnTo>
                    <a:pt x="626427" y="353834"/>
                  </a:lnTo>
                  <a:lnTo>
                    <a:pt x="630415" y="304431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AA713CCC-3AFE-CB92-C154-980A369EBAEB}"/>
              </a:ext>
            </a:extLst>
          </p:cNvPr>
          <p:cNvGrpSpPr/>
          <p:nvPr/>
        </p:nvGrpSpPr>
        <p:grpSpPr>
          <a:xfrm>
            <a:off x="5603202" y="4958562"/>
            <a:ext cx="1191895" cy="1269543"/>
            <a:chOff x="5603202" y="4958562"/>
            <a:chExt cx="1191895" cy="1269543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AB01CC22-446C-54CA-093D-E20113D453F8}"/>
                </a:ext>
              </a:extLst>
            </p:cNvPr>
            <p:cNvSpPr/>
            <p:nvPr/>
          </p:nvSpPr>
          <p:spPr>
            <a:xfrm>
              <a:off x="5887948" y="4958562"/>
              <a:ext cx="641985" cy="1247775"/>
            </a:xfrm>
            <a:custGeom>
              <a:avLst/>
              <a:gdLst/>
              <a:ahLst/>
              <a:cxnLst/>
              <a:rect l="l" t="t" r="r" b="b"/>
              <a:pathLst>
                <a:path w="641984" h="1247775">
                  <a:moveTo>
                    <a:pt x="205955" y="972413"/>
                  </a:moveTo>
                  <a:lnTo>
                    <a:pt x="10502" y="924572"/>
                  </a:lnTo>
                  <a:lnTo>
                    <a:pt x="0" y="967511"/>
                  </a:lnTo>
                  <a:lnTo>
                    <a:pt x="195453" y="1015365"/>
                  </a:lnTo>
                  <a:lnTo>
                    <a:pt x="205955" y="972413"/>
                  </a:lnTo>
                  <a:close/>
                </a:path>
                <a:path w="641984" h="1247775">
                  <a:moveTo>
                    <a:pt x="497573" y="882116"/>
                  </a:moveTo>
                  <a:lnTo>
                    <a:pt x="454558" y="872185"/>
                  </a:lnTo>
                  <a:lnTo>
                    <a:pt x="437083" y="947953"/>
                  </a:lnTo>
                  <a:lnTo>
                    <a:pt x="480148" y="957884"/>
                  </a:lnTo>
                  <a:lnTo>
                    <a:pt x="497573" y="882116"/>
                  </a:lnTo>
                  <a:close/>
                </a:path>
                <a:path w="641984" h="1247775">
                  <a:moveTo>
                    <a:pt x="641959" y="849693"/>
                  </a:moveTo>
                  <a:lnTo>
                    <a:pt x="634212" y="787298"/>
                  </a:lnTo>
                  <a:lnTo>
                    <a:pt x="613613" y="740422"/>
                  </a:lnTo>
                  <a:lnTo>
                    <a:pt x="584060" y="706412"/>
                  </a:lnTo>
                  <a:lnTo>
                    <a:pt x="549490" y="682586"/>
                  </a:lnTo>
                  <a:lnTo>
                    <a:pt x="513829" y="666292"/>
                  </a:lnTo>
                  <a:lnTo>
                    <a:pt x="472440" y="652068"/>
                  </a:lnTo>
                  <a:lnTo>
                    <a:pt x="430149" y="635711"/>
                  </a:lnTo>
                  <a:lnTo>
                    <a:pt x="392112" y="613892"/>
                  </a:lnTo>
                  <a:lnTo>
                    <a:pt x="361289" y="584136"/>
                  </a:lnTo>
                  <a:lnTo>
                    <a:pt x="340626" y="543890"/>
                  </a:lnTo>
                  <a:lnTo>
                    <a:pt x="334251" y="498906"/>
                  </a:lnTo>
                  <a:lnTo>
                    <a:pt x="347497" y="488657"/>
                  </a:lnTo>
                  <a:lnTo>
                    <a:pt x="375119" y="452894"/>
                  </a:lnTo>
                  <a:lnTo>
                    <a:pt x="392925" y="410705"/>
                  </a:lnTo>
                  <a:lnTo>
                    <a:pt x="399237" y="363778"/>
                  </a:lnTo>
                  <a:lnTo>
                    <a:pt x="399237" y="159385"/>
                  </a:lnTo>
                  <a:lnTo>
                    <a:pt x="391007" y="118630"/>
                  </a:lnTo>
                  <a:lnTo>
                    <a:pt x="368554" y="85318"/>
                  </a:lnTo>
                  <a:lnTo>
                    <a:pt x="355053" y="76200"/>
                  </a:lnTo>
                  <a:lnTo>
                    <a:pt x="355053" y="159385"/>
                  </a:lnTo>
                  <a:lnTo>
                    <a:pt x="355053" y="363778"/>
                  </a:lnTo>
                  <a:lnTo>
                    <a:pt x="348297" y="405612"/>
                  </a:lnTo>
                  <a:lnTo>
                    <a:pt x="329488" y="441985"/>
                  </a:lnTo>
                  <a:lnTo>
                    <a:pt x="300824" y="470674"/>
                  </a:lnTo>
                  <a:lnTo>
                    <a:pt x="264490" y="489496"/>
                  </a:lnTo>
                  <a:lnTo>
                    <a:pt x="222694" y="496265"/>
                  </a:lnTo>
                  <a:lnTo>
                    <a:pt x="180886" y="489496"/>
                  </a:lnTo>
                  <a:lnTo>
                    <a:pt x="144564" y="470674"/>
                  </a:lnTo>
                  <a:lnTo>
                    <a:pt x="115887" y="441985"/>
                  </a:lnTo>
                  <a:lnTo>
                    <a:pt x="97078" y="405612"/>
                  </a:lnTo>
                  <a:lnTo>
                    <a:pt x="90322" y="363778"/>
                  </a:lnTo>
                  <a:lnTo>
                    <a:pt x="90322" y="341744"/>
                  </a:lnTo>
                  <a:lnTo>
                    <a:pt x="90360" y="284314"/>
                  </a:lnTo>
                  <a:lnTo>
                    <a:pt x="139611" y="305841"/>
                  </a:lnTo>
                  <a:lnTo>
                    <a:pt x="157302" y="265353"/>
                  </a:lnTo>
                  <a:lnTo>
                    <a:pt x="102463" y="241376"/>
                  </a:lnTo>
                  <a:lnTo>
                    <a:pt x="79222" y="226872"/>
                  </a:lnTo>
                  <a:lnTo>
                    <a:pt x="61468" y="206730"/>
                  </a:lnTo>
                  <a:lnTo>
                    <a:pt x="50126" y="182410"/>
                  </a:lnTo>
                  <a:lnTo>
                    <a:pt x="46139" y="155333"/>
                  </a:lnTo>
                  <a:lnTo>
                    <a:pt x="46532" y="146723"/>
                  </a:lnTo>
                  <a:lnTo>
                    <a:pt x="48044" y="136283"/>
                  </a:lnTo>
                  <a:lnTo>
                    <a:pt x="59677" y="82334"/>
                  </a:lnTo>
                  <a:lnTo>
                    <a:pt x="79108" y="96901"/>
                  </a:lnTo>
                  <a:lnTo>
                    <a:pt x="101409" y="109181"/>
                  </a:lnTo>
                  <a:lnTo>
                    <a:pt x="127546" y="117678"/>
                  </a:lnTo>
                  <a:lnTo>
                    <a:pt x="158508" y="120840"/>
                  </a:lnTo>
                  <a:lnTo>
                    <a:pt x="172758" y="120053"/>
                  </a:lnTo>
                  <a:lnTo>
                    <a:pt x="186055" y="117944"/>
                  </a:lnTo>
                  <a:lnTo>
                    <a:pt x="227926" y="106921"/>
                  </a:lnTo>
                  <a:lnTo>
                    <a:pt x="246481" y="102844"/>
                  </a:lnTo>
                  <a:lnTo>
                    <a:pt x="268287" y="99872"/>
                  </a:lnTo>
                  <a:lnTo>
                    <a:pt x="294449" y="98729"/>
                  </a:lnTo>
                  <a:lnTo>
                    <a:pt x="318033" y="103505"/>
                  </a:lnTo>
                  <a:lnTo>
                    <a:pt x="337299" y="116509"/>
                  </a:lnTo>
                  <a:lnTo>
                    <a:pt x="350291" y="135801"/>
                  </a:lnTo>
                  <a:lnTo>
                    <a:pt x="355053" y="159385"/>
                  </a:lnTo>
                  <a:lnTo>
                    <a:pt x="355053" y="76200"/>
                  </a:lnTo>
                  <a:lnTo>
                    <a:pt x="335280" y="62826"/>
                  </a:lnTo>
                  <a:lnTo>
                    <a:pt x="294576" y="54584"/>
                  </a:lnTo>
                  <a:lnTo>
                    <a:pt x="264172" y="55918"/>
                  </a:lnTo>
                  <a:lnTo>
                    <a:pt x="238887" y="59359"/>
                  </a:lnTo>
                  <a:lnTo>
                    <a:pt x="217703" y="63995"/>
                  </a:lnTo>
                  <a:lnTo>
                    <a:pt x="188709" y="71983"/>
                  </a:lnTo>
                  <a:lnTo>
                    <a:pt x="168630" y="76085"/>
                  </a:lnTo>
                  <a:lnTo>
                    <a:pt x="110197" y="64274"/>
                  </a:lnTo>
                  <a:lnTo>
                    <a:pt x="32562" y="0"/>
                  </a:lnTo>
                  <a:lnTo>
                    <a:pt x="4343" y="130073"/>
                  </a:lnTo>
                  <a:lnTo>
                    <a:pt x="2514" y="143256"/>
                  </a:lnTo>
                  <a:lnTo>
                    <a:pt x="1993" y="155371"/>
                  </a:lnTo>
                  <a:lnTo>
                    <a:pt x="7848" y="195211"/>
                  </a:lnTo>
                  <a:lnTo>
                    <a:pt x="24511" y="230974"/>
                  </a:lnTo>
                  <a:lnTo>
                    <a:pt x="46253" y="255625"/>
                  </a:lnTo>
                  <a:lnTo>
                    <a:pt x="46253" y="319633"/>
                  </a:lnTo>
                  <a:lnTo>
                    <a:pt x="46215" y="363778"/>
                  </a:lnTo>
                  <a:lnTo>
                    <a:pt x="52527" y="410692"/>
                  </a:lnTo>
                  <a:lnTo>
                    <a:pt x="70358" y="452869"/>
                  </a:lnTo>
                  <a:lnTo>
                    <a:pt x="97980" y="488645"/>
                  </a:lnTo>
                  <a:lnTo>
                    <a:pt x="133718" y="516293"/>
                  </a:lnTo>
                  <a:lnTo>
                    <a:pt x="175856" y="534123"/>
                  </a:lnTo>
                  <a:lnTo>
                    <a:pt x="222732" y="540448"/>
                  </a:lnTo>
                  <a:lnTo>
                    <a:pt x="269608" y="534136"/>
                  </a:lnTo>
                  <a:lnTo>
                    <a:pt x="293611" y="523989"/>
                  </a:lnTo>
                  <a:lnTo>
                    <a:pt x="298005" y="555485"/>
                  </a:lnTo>
                  <a:lnTo>
                    <a:pt x="321640" y="604812"/>
                  </a:lnTo>
                  <a:lnTo>
                    <a:pt x="354711" y="640981"/>
                  </a:lnTo>
                  <a:lnTo>
                    <a:pt x="391985" y="666318"/>
                  </a:lnTo>
                  <a:lnTo>
                    <a:pt x="428307" y="683183"/>
                  </a:lnTo>
                  <a:lnTo>
                    <a:pt x="503212" y="709460"/>
                  </a:lnTo>
                  <a:lnTo>
                    <a:pt x="538378" y="727138"/>
                  </a:lnTo>
                  <a:lnTo>
                    <a:pt x="568642" y="753783"/>
                  </a:lnTo>
                  <a:lnTo>
                    <a:pt x="589851" y="793318"/>
                  </a:lnTo>
                  <a:lnTo>
                    <a:pt x="597852" y="849655"/>
                  </a:lnTo>
                  <a:lnTo>
                    <a:pt x="594144" y="885355"/>
                  </a:lnTo>
                  <a:lnTo>
                    <a:pt x="584479" y="936091"/>
                  </a:lnTo>
                  <a:lnTo>
                    <a:pt x="571055" y="994981"/>
                  </a:lnTo>
                  <a:lnTo>
                    <a:pt x="556031" y="1055154"/>
                  </a:lnTo>
                  <a:lnTo>
                    <a:pt x="529932" y="1151877"/>
                  </a:lnTo>
                  <a:lnTo>
                    <a:pt x="506691" y="1188758"/>
                  </a:lnTo>
                  <a:lnTo>
                    <a:pt x="465480" y="1203032"/>
                  </a:lnTo>
                  <a:lnTo>
                    <a:pt x="454520" y="1202372"/>
                  </a:lnTo>
                  <a:lnTo>
                    <a:pt x="171424" y="1130973"/>
                  </a:lnTo>
                  <a:lnTo>
                    <a:pt x="160655" y="1173835"/>
                  </a:lnTo>
                  <a:lnTo>
                    <a:pt x="438416" y="1243876"/>
                  </a:lnTo>
                  <a:lnTo>
                    <a:pt x="451802" y="1246378"/>
                  </a:lnTo>
                  <a:lnTo>
                    <a:pt x="465442" y="1247228"/>
                  </a:lnTo>
                  <a:lnTo>
                    <a:pt x="502361" y="1240967"/>
                  </a:lnTo>
                  <a:lnTo>
                    <a:pt x="558304" y="1196860"/>
                  </a:lnTo>
                  <a:lnTo>
                    <a:pt x="608342" y="1028293"/>
                  </a:lnTo>
                  <a:lnTo>
                    <a:pt x="624611" y="959167"/>
                  </a:lnTo>
                  <a:lnTo>
                    <a:pt x="637019" y="896010"/>
                  </a:lnTo>
                  <a:lnTo>
                    <a:pt x="641959" y="849693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27">
              <a:extLst>
                <a:ext uri="{FF2B5EF4-FFF2-40B4-BE49-F238E27FC236}">
                  <a16:creationId xmlns:a16="http://schemas.microsoft.com/office/drawing/2014/main" id="{653DB082-119C-C765-6DB4-D5336514362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2117" y="5520926"/>
              <a:ext cx="321869" cy="307056"/>
            </a:xfrm>
            <a:prstGeom prst="rect">
              <a:avLst/>
            </a:prstGeom>
          </p:spPr>
        </p:pic>
        <p:pic>
          <p:nvPicPr>
            <p:cNvPr id="37" name="object 28">
              <a:extLst>
                <a:ext uri="{FF2B5EF4-FFF2-40B4-BE49-F238E27FC236}">
                  <a16:creationId xmlns:a16="http://schemas.microsoft.com/office/drawing/2014/main" id="{861A2405-B7D7-8213-ED02-6DC30EFB6B2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5524" y="5623706"/>
              <a:ext cx="67874" cy="100172"/>
            </a:xfrm>
            <a:prstGeom prst="rect">
              <a:avLst/>
            </a:prstGeom>
          </p:spPr>
        </p:pic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3C47261A-C2BF-41C6-217B-8811F0AA6F52}"/>
                </a:ext>
              </a:extLst>
            </p:cNvPr>
            <p:cNvSpPr/>
            <p:nvPr/>
          </p:nvSpPr>
          <p:spPr>
            <a:xfrm>
              <a:off x="5603202" y="4984140"/>
              <a:ext cx="1191895" cy="1243965"/>
            </a:xfrm>
            <a:custGeom>
              <a:avLst/>
              <a:gdLst/>
              <a:ahLst/>
              <a:cxnLst/>
              <a:rect l="l" t="t" r="r" b="b"/>
              <a:pathLst>
                <a:path w="1191895" h="1243964">
                  <a:moveTo>
                    <a:pt x="114236" y="1146352"/>
                  </a:moveTo>
                  <a:lnTo>
                    <a:pt x="79730" y="1016863"/>
                  </a:lnTo>
                  <a:lnTo>
                    <a:pt x="66535" y="961631"/>
                  </a:lnTo>
                  <a:lnTo>
                    <a:pt x="55130" y="908037"/>
                  </a:lnTo>
                  <a:lnTo>
                    <a:pt x="47129" y="860666"/>
                  </a:lnTo>
                  <a:lnTo>
                    <a:pt x="44107" y="824115"/>
                  </a:lnTo>
                  <a:lnTo>
                    <a:pt x="0" y="824115"/>
                  </a:lnTo>
                  <a:lnTo>
                    <a:pt x="10452" y="908862"/>
                  </a:lnTo>
                  <a:lnTo>
                    <a:pt x="21450" y="962202"/>
                  </a:lnTo>
                  <a:lnTo>
                    <a:pt x="34467" y="1017701"/>
                  </a:lnTo>
                  <a:lnTo>
                    <a:pt x="48107" y="1071473"/>
                  </a:lnTo>
                  <a:lnTo>
                    <a:pt x="71805" y="1158341"/>
                  </a:lnTo>
                  <a:lnTo>
                    <a:pt x="114236" y="1146352"/>
                  </a:lnTo>
                  <a:close/>
                </a:path>
                <a:path w="1191895" h="1243964">
                  <a:moveTo>
                    <a:pt x="183476" y="517055"/>
                  </a:moveTo>
                  <a:lnTo>
                    <a:pt x="152285" y="485825"/>
                  </a:lnTo>
                  <a:lnTo>
                    <a:pt x="37147" y="601065"/>
                  </a:lnTo>
                  <a:lnTo>
                    <a:pt x="68338" y="632294"/>
                  </a:lnTo>
                  <a:lnTo>
                    <a:pt x="183476" y="517055"/>
                  </a:lnTo>
                  <a:close/>
                </a:path>
                <a:path w="1191895" h="1243964">
                  <a:moveTo>
                    <a:pt x="772325" y="956678"/>
                  </a:moveTo>
                  <a:lnTo>
                    <a:pt x="765378" y="922299"/>
                  </a:lnTo>
                  <a:lnTo>
                    <a:pt x="746442" y="894207"/>
                  </a:lnTo>
                  <a:lnTo>
                    <a:pt x="718388" y="875258"/>
                  </a:lnTo>
                  <a:lnTo>
                    <a:pt x="684072" y="868299"/>
                  </a:lnTo>
                  <a:lnTo>
                    <a:pt x="675233" y="868730"/>
                  </a:lnTo>
                  <a:lnTo>
                    <a:pt x="666546" y="870038"/>
                  </a:lnTo>
                  <a:lnTo>
                    <a:pt x="658050" y="872210"/>
                  </a:lnTo>
                  <a:lnTo>
                    <a:pt x="649757" y="875233"/>
                  </a:lnTo>
                  <a:lnTo>
                    <a:pt x="343839" y="1004138"/>
                  </a:lnTo>
                  <a:lnTo>
                    <a:pt x="301637" y="887882"/>
                  </a:lnTo>
                  <a:lnTo>
                    <a:pt x="260172" y="902982"/>
                  </a:lnTo>
                  <a:lnTo>
                    <a:pt x="318211" y="1062837"/>
                  </a:lnTo>
                  <a:lnTo>
                    <a:pt x="672287" y="913612"/>
                  </a:lnTo>
                  <a:lnTo>
                    <a:pt x="678078" y="912444"/>
                  </a:lnTo>
                  <a:lnTo>
                    <a:pt x="715238" y="925398"/>
                  </a:lnTo>
                  <a:lnTo>
                    <a:pt x="728179" y="956602"/>
                  </a:lnTo>
                  <a:lnTo>
                    <a:pt x="726262" y="969505"/>
                  </a:lnTo>
                  <a:lnTo>
                    <a:pt x="276504" y="1176286"/>
                  </a:lnTo>
                  <a:lnTo>
                    <a:pt x="270751" y="1177455"/>
                  </a:lnTo>
                  <a:lnTo>
                    <a:pt x="264756" y="1177455"/>
                  </a:lnTo>
                  <a:lnTo>
                    <a:pt x="223520" y="1163053"/>
                  </a:lnTo>
                  <a:lnTo>
                    <a:pt x="200037" y="1125245"/>
                  </a:lnTo>
                  <a:lnTo>
                    <a:pt x="174129" y="1029271"/>
                  </a:lnTo>
                  <a:lnTo>
                    <a:pt x="159143" y="969276"/>
                  </a:lnTo>
                  <a:lnTo>
                    <a:pt x="145719" y="910475"/>
                  </a:lnTo>
                  <a:lnTo>
                    <a:pt x="136067" y="859777"/>
                  </a:lnTo>
                  <a:lnTo>
                    <a:pt x="132359" y="824077"/>
                  </a:lnTo>
                  <a:lnTo>
                    <a:pt x="140347" y="767740"/>
                  </a:lnTo>
                  <a:lnTo>
                    <a:pt x="161556" y="728218"/>
                  </a:lnTo>
                  <a:lnTo>
                    <a:pt x="191820" y="701573"/>
                  </a:lnTo>
                  <a:lnTo>
                    <a:pt x="226987" y="683895"/>
                  </a:lnTo>
                  <a:lnTo>
                    <a:pt x="301879" y="657618"/>
                  </a:lnTo>
                  <a:lnTo>
                    <a:pt x="338201" y="640765"/>
                  </a:lnTo>
                  <a:lnTo>
                    <a:pt x="375488" y="615416"/>
                  </a:lnTo>
                  <a:lnTo>
                    <a:pt x="408546" y="579247"/>
                  </a:lnTo>
                  <a:lnTo>
                    <a:pt x="432193" y="529920"/>
                  </a:lnTo>
                  <a:lnTo>
                    <a:pt x="441236" y="465074"/>
                  </a:lnTo>
                  <a:lnTo>
                    <a:pt x="397129" y="465074"/>
                  </a:lnTo>
                  <a:lnTo>
                    <a:pt x="389585" y="518312"/>
                  </a:lnTo>
                  <a:lnTo>
                    <a:pt x="368922" y="558558"/>
                  </a:lnTo>
                  <a:lnTo>
                    <a:pt x="338086" y="588314"/>
                  </a:lnTo>
                  <a:lnTo>
                    <a:pt x="300050" y="610133"/>
                  </a:lnTo>
                  <a:lnTo>
                    <a:pt x="257759" y="626491"/>
                  </a:lnTo>
                  <a:lnTo>
                    <a:pt x="216369" y="640715"/>
                  </a:lnTo>
                  <a:lnTo>
                    <a:pt x="180708" y="657009"/>
                  </a:lnTo>
                  <a:lnTo>
                    <a:pt x="146151" y="680834"/>
                  </a:lnTo>
                  <a:lnTo>
                    <a:pt x="116598" y="714844"/>
                  </a:lnTo>
                  <a:lnTo>
                    <a:pt x="95986" y="761720"/>
                  </a:lnTo>
                  <a:lnTo>
                    <a:pt x="88252" y="824115"/>
                  </a:lnTo>
                  <a:lnTo>
                    <a:pt x="93192" y="870419"/>
                  </a:lnTo>
                  <a:lnTo>
                    <a:pt x="105587" y="933551"/>
                  </a:lnTo>
                  <a:lnTo>
                    <a:pt x="121831" y="1002588"/>
                  </a:lnTo>
                  <a:lnTo>
                    <a:pt x="138277" y="1066673"/>
                  </a:lnTo>
                  <a:lnTo>
                    <a:pt x="157327" y="1136345"/>
                  </a:lnTo>
                  <a:lnTo>
                    <a:pt x="196075" y="1197825"/>
                  </a:lnTo>
                  <a:lnTo>
                    <a:pt x="264756" y="1221651"/>
                  </a:lnTo>
                  <a:lnTo>
                    <a:pt x="273608" y="1221206"/>
                  </a:lnTo>
                  <a:lnTo>
                    <a:pt x="718451" y="1038047"/>
                  </a:lnTo>
                  <a:lnTo>
                    <a:pt x="757656" y="1005484"/>
                  </a:lnTo>
                  <a:lnTo>
                    <a:pt x="768502" y="982433"/>
                  </a:lnTo>
                  <a:lnTo>
                    <a:pt x="772325" y="956678"/>
                  </a:lnTo>
                  <a:close/>
                </a:path>
                <a:path w="1191895" h="1243964">
                  <a:moveTo>
                    <a:pt x="977811" y="601103"/>
                  </a:moveTo>
                  <a:lnTo>
                    <a:pt x="862596" y="485787"/>
                  </a:lnTo>
                  <a:lnTo>
                    <a:pt x="831405" y="517017"/>
                  </a:lnTo>
                  <a:lnTo>
                    <a:pt x="946619" y="632333"/>
                  </a:lnTo>
                  <a:lnTo>
                    <a:pt x="977811" y="601103"/>
                  </a:lnTo>
                  <a:close/>
                </a:path>
                <a:path w="1191895" h="1243964">
                  <a:moveTo>
                    <a:pt x="977811" y="31216"/>
                  </a:moveTo>
                  <a:lnTo>
                    <a:pt x="946658" y="0"/>
                  </a:lnTo>
                  <a:lnTo>
                    <a:pt x="831443" y="115277"/>
                  </a:lnTo>
                  <a:lnTo>
                    <a:pt x="862634" y="146494"/>
                  </a:lnTo>
                  <a:lnTo>
                    <a:pt x="977811" y="31216"/>
                  </a:lnTo>
                  <a:close/>
                </a:path>
                <a:path w="1191895" h="1243964">
                  <a:moveTo>
                    <a:pt x="1014996" y="1089101"/>
                  </a:moveTo>
                  <a:lnTo>
                    <a:pt x="926706" y="1089101"/>
                  </a:lnTo>
                  <a:lnTo>
                    <a:pt x="926706" y="1133259"/>
                  </a:lnTo>
                  <a:lnTo>
                    <a:pt x="1014996" y="1133259"/>
                  </a:lnTo>
                  <a:lnTo>
                    <a:pt x="1014996" y="1089101"/>
                  </a:lnTo>
                  <a:close/>
                </a:path>
                <a:path w="1191895" h="1243964">
                  <a:moveTo>
                    <a:pt x="1037056" y="294055"/>
                  </a:moveTo>
                  <a:lnTo>
                    <a:pt x="860539" y="294055"/>
                  </a:lnTo>
                  <a:lnTo>
                    <a:pt x="860539" y="338201"/>
                  </a:lnTo>
                  <a:lnTo>
                    <a:pt x="1037056" y="338201"/>
                  </a:lnTo>
                  <a:lnTo>
                    <a:pt x="1037056" y="294055"/>
                  </a:lnTo>
                  <a:close/>
                </a:path>
                <a:path w="1191895" h="1243964">
                  <a:moveTo>
                    <a:pt x="1081163" y="1155357"/>
                  </a:moveTo>
                  <a:lnTo>
                    <a:pt x="1037056" y="1155357"/>
                  </a:lnTo>
                  <a:lnTo>
                    <a:pt x="1037056" y="1243685"/>
                  </a:lnTo>
                  <a:lnTo>
                    <a:pt x="1081163" y="1243685"/>
                  </a:lnTo>
                  <a:lnTo>
                    <a:pt x="1081163" y="1155357"/>
                  </a:lnTo>
                  <a:close/>
                </a:path>
                <a:path w="1191895" h="1243964">
                  <a:moveTo>
                    <a:pt x="1081163" y="978712"/>
                  </a:moveTo>
                  <a:lnTo>
                    <a:pt x="1037056" y="978712"/>
                  </a:lnTo>
                  <a:lnTo>
                    <a:pt x="1037056" y="1067041"/>
                  </a:lnTo>
                  <a:lnTo>
                    <a:pt x="1081163" y="1067041"/>
                  </a:lnTo>
                  <a:lnTo>
                    <a:pt x="1081163" y="978712"/>
                  </a:lnTo>
                  <a:close/>
                </a:path>
                <a:path w="1191895" h="1243964">
                  <a:moveTo>
                    <a:pt x="1191514" y="1089101"/>
                  </a:moveTo>
                  <a:lnTo>
                    <a:pt x="1103249" y="1089101"/>
                  </a:lnTo>
                  <a:lnTo>
                    <a:pt x="1103249" y="1133259"/>
                  </a:lnTo>
                  <a:lnTo>
                    <a:pt x="1191514" y="1133259"/>
                  </a:lnTo>
                  <a:lnTo>
                    <a:pt x="1191514" y="1089101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object 30">
            <a:extLst>
              <a:ext uri="{FF2B5EF4-FFF2-40B4-BE49-F238E27FC236}">
                <a16:creationId xmlns:a16="http://schemas.microsoft.com/office/drawing/2014/main" id="{87D248E8-4362-D13B-72BB-0D6CEE13FF17}"/>
              </a:ext>
            </a:extLst>
          </p:cNvPr>
          <p:cNvSpPr/>
          <p:nvPr/>
        </p:nvSpPr>
        <p:spPr>
          <a:xfrm>
            <a:off x="5642766" y="4986545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31195" y="0"/>
                </a:moveTo>
                <a:lnTo>
                  <a:pt x="0" y="31223"/>
                </a:lnTo>
                <a:lnTo>
                  <a:pt x="112722" y="144009"/>
                </a:lnTo>
                <a:lnTo>
                  <a:pt x="143917" y="112824"/>
                </a:lnTo>
                <a:lnTo>
                  <a:pt x="31195" y="0"/>
                </a:lnTo>
                <a:close/>
              </a:path>
            </a:pathLst>
          </a:custGeom>
          <a:solidFill>
            <a:srgbClr val="136CB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458DB53B-E0E5-EDE1-E867-85D7F2C64FF6}"/>
              </a:ext>
            </a:extLst>
          </p:cNvPr>
          <p:cNvSpPr/>
          <p:nvPr/>
        </p:nvSpPr>
        <p:spPr>
          <a:xfrm>
            <a:off x="5581146" y="5278185"/>
            <a:ext cx="176530" cy="44450"/>
          </a:xfrm>
          <a:custGeom>
            <a:avLst/>
            <a:gdLst/>
            <a:ahLst/>
            <a:cxnLst/>
            <a:rect l="l" t="t" r="r" b="b"/>
            <a:pathLst>
              <a:path w="176529" h="44450">
                <a:moveTo>
                  <a:pt x="176512" y="0"/>
                </a:moveTo>
                <a:lnTo>
                  <a:pt x="0" y="0"/>
                </a:lnTo>
                <a:lnTo>
                  <a:pt x="0" y="44148"/>
                </a:lnTo>
                <a:lnTo>
                  <a:pt x="176512" y="44148"/>
                </a:lnTo>
                <a:lnTo>
                  <a:pt x="176512" y="0"/>
                </a:lnTo>
                <a:close/>
              </a:path>
            </a:pathLst>
          </a:custGeom>
          <a:solidFill>
            <a:srgbClr val="136CB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0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05425-244D-1D06-E982-4F18D15F6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7" y="1133857"/>
            <a:ext cx="8604002" cy="479058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CareBridge is a comprehensive </a:t>
            </a:r>
            <a:r>
              <a:rPr lang="en-US" b="1"/>
              <a:t>EVV Solution</a:t>
            </a:r>
            <a:r>
              <a:rPr lang="en-US"/>
              <a:t>, </a:t>
            </a:r>
            <a:r>
              <a:rPr lang="en-US" b="1"/>
              <a:t>Data Aggregation Engine</a:t>
            </a:r>
            <a:r>
              <a:rPr lang="en-US"/>
              <a:t>, and </a:t>
            </a:r>
            <a:r>
              <a:rPr lang="en-US" b="1"/>
              <a:t>Claim Engine </a:t>
            </a:r>
          </a:p>
          <a:p>
            <a:pPr marL="0" indent="0">
              <a:buNone/>
            </a:pPr>
            <a:r>
              <a:rPr lang="en-US"/>
              <a:t>Our Provider EVV Solution: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Mobile Platform &amp; IVR capabilities </a:t>
            </a:r>
            <a:r>
              <a:rPr lang="en-US" sz="1600"/>
              <a:t>are designed for ease-of-use for Caregivers’ check-in and check-out process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Provider Portal </a:t>
            </a:r>
            <a:r>
              <a:rPr lang="en-US" sz="1600"/>
              <a:t>enables providers to manage their EVV services, members, and billing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Member Portal </a:t>
            </a:r>
            <a:r>
              <a:rPr lang="en-US" sz="1600"/>
              <a:t>allows members to attest to visits and provide service-specific feedback</a:t>
            </a:r>
          </a:p>
          <a:p>
            <a:pPr marL="0" indent="0">
              <a:buNone/>
            </a:pPr>
            <a:r>
              <a:rPr lang="en-US"/>
              <a:t>Our Payer Products: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Payer Portal </a:t>
            </a:r>
            <a:r>
              <a:rPr lang="en-US" sz="1600"/>
              <a:t>allows states and payers real-time insights on EVV adoption, care delivery, claim payments, etc.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Data Aggregation Engine </a:t>
            </a:r>
            <a:r>
              <a:rPr lang="en-US" sz="1600"/>
              <a:t>ingests EVV visit data at Third-Party EVV Vendors and the CareBridge EVV Solution and validates visit data according to Payer data files and established business rules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Claim Engine </a:t>
            </a:r>
            <a:r>
              <a:rPr lang="en-US" sz="1600"/>
              <a:t>uses validated EVV visit data to generate claims (837p or 837i) and sends claims to the Payer (via clearinghouse) for adjudication 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CCD98-FA8B-C861-5E9C-529DBA7E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84017"/>
            <a:ext cx="7886700" cy="575468"/>
          </a:xfrm>
        </p:spPr>
        <p:txBody>
          <a:bodyPr/>
          <a:lstStyle/>
          <a:p>
            <a:r>
              <a:rPr lang="en-US"/>
              <a:t>CareBridge EVV Solutions</a:t>
            </a:r>
          </a:p>
        </p:txBody>
      </p:sp>
    </p:spTree>
    <p:extLst>
      <p:ext uri="{BB962C8B-B14F-4D97-AF65-F5344CB8AC3E}">
        <p14:creationId xmlns:p14="http://schemas.microsoft.com/office/powerpoint/2010/main" val="159137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E7C6-98CF-1C2C-5E8E-8DE5D642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EVV Stakeholder Responsibilities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B9858-40B8-ECB2-9D2D-D9DFA6FA27BD}"/>
              </a:ext>
            </a:extLst>
          </p:cNvPr>
          <p:cNvSpPr/>
          <p:nvPr/>
        </p:nvSpPr>
        <p:spPr>
          <a:xfrm>
            <a:off x="110472" y="1046374"/>
            <a:ext cx="1737852" cy="5099902"/>
          </a:xfrm>
          <a:prstGeom prst="rect">
            <a:avLst/>
          </a:prstGeom>
          <a:solidFill>
            <a:srgbClr val="B3B2B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 Agencies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Care to Members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 Employees on EVV Expectations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 Member, Authorization, Scheduling, and Visit Data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&amp; Resolve Alerts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 Third-Party EVV Vendor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 Third-Party EVV Vendor Integration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Stay Informed on EVV Related Policy Updates &amp; Developments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F8A48D-7D0D-87CC-E254-6DD5E26794CE}"/>
              </a:ext>
            </a:extLst>
          </p:cNvPr>
          <p:cNvSpPr/>
          <p:nvPr/>
        </p:nvSpPr>
        <p:spPr>
          <a:xfrm>
            <a:off x="1901295" y="1046374"/>
            <a:ext cx="1737852" cy="5099902"/>
          </a:xfrm>
          <a:prstGeom prst="rect">
            <a:avLst/>
          </a:prstGeom>
          <a:solidFill>
            <a:srgbClr val="146C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Third-Party EVV Vendor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Configure EVV Solution consistent with CMS, State, and PHP requirements (e.g., Scheduling, Missed Visits, Manual Entries, Overlapping Visits, Group Visits, etc.)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 with PHP Aggregator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Capture EVV Visit Data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Transmit EVV Visit Data to PHP Aggregator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 Response Reporting with Contracted Providers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Provider Inquiries Related to EVV System &amp; Configuration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8AB237-4C0D-7822-3FC3-B1FC2083B3B2}"/>
              </a:ext>
            </a:extLst>
          </p:cNvPr>
          <p:cNvSpPr/>
          <p:nvPr/>
        </p:nvSpPr>
        <p:spPr>
          <a:xfrm>
            <a:off x="3737626" y="1046374"/>
            <a:ext cx="1737852" cy="5099902"/>
          </a:xfrm>
          <a:prstGeom prst="rect">
            <a:avLst/>
          </a:prstGeom>
          <a:solidFill>
            <a:srgbClr val="009F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>
                <a:solidFill>
                  <a:prstClr val="white"/>
                </a:solidFill>
                <a:latin typeface="Calibri"/>
              </a:rPr>
              <a:t>- Healthy Blue -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 EVV Configuration Decisions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 Outreach &amp; Communication to Provider Agencies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Claim Status Updates to PHP Aggregator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Adjudicate Claims &amp; Deliver 835 to Provider Agencies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 EVV Adoption &amp; Utilization 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Provider Inquiries related to Service Delivery, EVV Configuration, and Claims Submission &amp; Status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322015-D24B-FBA6-E5D8-3B8CBE87DD6B}"/>
              </a:ext>
            </a:extLst>
          </p:cNvPr>
          <p:cNvSpPr/>
          <p:nvPr/>
        </p:nvSpPr>
        <p:spPr>
          <a:xfrm>
            <a:off x="5539405" y="1046374"/>
            <a:ext cx="1721920" cy="5099901"/>
          </a:xfrm>
          <a:prstGeom prst="rect">
            <a:avLst/>
          </a:prstGeom>
          <a:solidFill>
            <a:srgbClr val="2C3B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Aggregator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CareBridge -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 PHP Data related to Members, Providers, and Authorizations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 EVV Visit Data at integrated Third-Party EVV Vendors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Validate EVV Visit Data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Response Reporting to Third-Party EVV Vendors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Generate EDI Claim Files based on EVV Visit Data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 Claims to PHP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Provider Inquiries Related to EVV Alerts, Configurations, and Requirements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CF544-157F-4B32-CC3D-3B224CD905D3}"/>
              </a:ext>
            </a:extLst>
          </p:cNvPr>
          <p:cNvSpPr/>
          <p:nvPr/>
        </p:nvSpPr>
        <p:spPr>
          <a:xfrm>
            <a:off x="7325252" y="1046375"/>
            <a:ext cx="1721920" cy="5099900"/>
          </a:xfrm>
          <a:prstGeom prst="rect">
            <a:avLst/>
          </a:prstGeom>
          <a:solidFill>
            <a:srgbClr val="1C2C3C">
              <a:alpha val="7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Medicaid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prstClr val="white"/>
                </a:solidFill>
                <a:latin typeface="Calibri"/>
              </a:rPr>
              <a:t>- DHHS -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Establish EVV Policy 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 Guidelines for EVV Adoption &amp; Adherence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 EVV KPIs for CMS Reporting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Required EVV Reporting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PHPs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Validate Adherence to State Program Rules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31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2D7A5A-98BD-F4E9-DEB5-C1A5DE2B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6" y="157384"/>
            <a:ext cx="8958213" cy="575468"/>
          </a:xfrm>
        </p:spPr>
        <p:txBody>
          <a:bodyPr/>
          <a:lstStyle/>
          <a:p>
            <a:r>
              <a:rPr lang="en-US"/>
              <a:t>High-level Workflow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F458C4-3CB8-A044-3238-8AD59874F289}"/>
              </a:ext>
            </a:extLst>
          </p:cNvPr>
          <p:cNvGrpSpPr/>
          <p:nvPr/>
        </p:nvGrpSpPr>
        <p:grpSpPr>
          <a:xfrm>
            <a:off x="3377629" y="3138486"/>
            <a:ext cx="1927938" cy="1109210"/>
            <a:chOff x="808078" y="5068511"/>
            <a:chExt cx="4330336" cy="2324449"/>
          </a:xfrm>
        </p:grpSpPr>
        <p:sp>
          <p:nvSpPr>
            <p:cNvPr id="45" name="Round Diagonal Corner Rectangle 22">
              <a:extLst>
                <a:ext uri="{FF2B5EF4-FFF2-40B4-BE49-F238E27FC236}">
                  <a16:creationId xmlns:a16="http://schemas.microsoft.com/office/drawing/2014/main" id="{8566BF65-F1FB-F656-30A8-28015CF92009}"/>
                </a:ext>
              </a:extLst>
            </p:cNvPr>
            <p:cNvSpPr/>
            <p:nvPr/>
          </p:nvSpPr>
          <p:spPr>
            <a:xfrm>
              <a:off x="808078" y="5068511"/>
              <a:ext cx="4330336" cy="2324449"/>
            </a:xfrm>
            <a:prstGeom prst="round2DiagRect">
              <a:avLst>
                <a:gd name="adj1" fmla="val 36718"/>
                <a:gd name="adj2" fmla="val 0"/>
              </a:avLst>
            </a:prstGeom>
            <a:solidFill>
              <a:srgbClr val="1C2C3C">
                <a:alpha val="9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1040315-F57A-8B64-5236-8FE3CA3D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109" y="5491607"/>
              <a:ext cx="3306516" cy="1364638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1FAA909-DBC0-328E-ED8C-431B2CF09C8E}"/>
              </a:ext>
            </a:extLst>
          </p:cNvPr>
          <p:cNvSpPr/>
          <p:nvPr/>
        </p:nvSpPr>
        <p:spPr>
          <a:xfrm>
            <a:off x="4087916" y="2234733"/>
            <a:ext cx="117446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37"/>
              </a:spcAft>
              <a:buClr>
                <a:srgbClr val="AAAAAA"/>
              </a:buClr>
              <a:buSzPct val="8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C2C3C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PHP Data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C2C3C"/>
              </a:solidFill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9FFFDF-8DD5-6089-D2C4-41E06262CBE1}"/>
              </a:ext>
            </a:extLst>
          </p:cNvPr>
          <p:cNvCxnSpPr>
            <a:cxnSpLocks/>
          </p:cNvCxnSpPr>
          <p:nvPr/>
        </p:nvCxnSpPr>
        <p:spPr>
          <a:xfrm>
            <a:off x="4119317" y="2558775"/>
            <a:ext cx="0" cy="571500"/>
          </a:xfrm>
          <a:prstGeom prst="straightConnector1">
            <a:avLst/>
          </a:prstGeom>
          <a:noFill/>
          <a:ln w="25400" cap="flat" cmpd="sng" algn="ctr">
            <a:solidFill>
              <a:srgbClr val="067EB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610D446-B282-A1FC-CBA2-553015E253F6}"/>
              </a:ext>
            </a:extLst>
          </p:cNvPr>
          <p:cNvCxnSpPr>
            <a:cxnSpLocks/>
          </p:cNvCxnSpPr>
          <p:nvPr/>
        </p:nvCxnSpPr>
        <p:spPr>
          <a:xfrm>
            <a:off x="4257744" y="2721989"/>
            <a:ext cx="0" cy="409546"/>
          </a:xfrm>
          <a:prstGeom prst="straightConnector1">
            <a:avLst/>
          </a:prstGeom>
          <a:noFill/>
          <a:ln w="25400" cap="flat" cmpd="sng" algn="ctr">
            <a:solidFill>
              <a:srgbClr val="009FE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6820155-BBD5-FD5C-3887-D5EFE25EDD75}"/>
              </a:ext>
            </a:extLst>
          </p:cNvPr>
          <p:cNvCxnSpPr>
            <a:cxnSpLocks/>
          </p:cNvCxnSpPr>
          <p:nvPr/>
        </p:nvCxnSpPr>
        <p:spPr>
          <a:xfrm flipH="1">
            <a:off x="4392183" y="2959286"/>
            <a:ext cx="0" cy="171450"/>
          </a:xfrm>
          <a:prstGeom prst="straightConnector1">
            <a:avLst/>
          </a:prstGeom>
          <a:noFill/>
          <a:ln w="25400" cap="flat" cmpd="sng" algn="ctr">
            <a:solidFill>
              <a:srgbClr val="70C9F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1" name="Round Diagonal Corner Rectangle 22">
            <a:extLst>
              <a:ext uri="{FF2B5EF4-FFF2-40B4-BE49-F238E27FC236}">
                <a16:creationId xmlns:a16="http://schemas.microsoft.com/office/drawing/2014/main" id="{D5E245B3-44BB-3155-D1C4-279F3844203C}"/>
              </a:ext>
            </a:extLst>
          </p:cNvPr>
          <p:cNvSpPr/>
          <p:nvPr/>
        </p:nvSpPr>
        <p:spPr>
          <a:xfrm>
            <a:off x="539751" y="2680931"/>
            <a:ext cx="1970375" cy="1732319"/>
          </a:xfrm>
          <a:prstGeom prst="round2DiagRect">
            <a:avLst>
              <a:gd name="adj1" fmla="val 36718"/>
              <a:gd name="adj2" fmla="val 0"/>
            </a:avLst>
          </a:prstGeom>
          <a:solidFill>
            <a:srgbClr val="AAAAAA">
              <a:alpha val="39000"/>
            </a:srgbClr>
          </a:solidFill>
          <a:ln w="317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 Diagonal Corner Rectangle 22">
            <a:extLst>
              <a:ext uri="{FF2B5EF4-FFF2-40B4-BE49-F238E27FC236}">
                <a16:creationId xmlns:a16="http://schemas.microsoft.com/office/drawing/2014/main" id="{5F2A138F-D610-20A3-3B39-FFB96EE4CB38}"/>
              </a:ext>
            </a:extLst>
          </p:cNvPr>
          <p:cNvSpPr/>
          <p:nvPr/>
        </p:nvSpPr>
        <p:spPr>
          <a:xfrm>
            <a:off x="767411" y="2900591"/>
            <a:ext cx="1657668" cy="1335978"/>
          </a:xfrm>
          <a:prstGeom prst="round2DiagRect">
            <a:avLst>
              <a:gd name="adj1" fmla="val 36718"/>
              <a:gd name="adj2" fmla="val 0"/>
            </a:avLst>
          </a:prstGeom>
          <a:solidFill>
            <a:srgbClr val="146CB1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71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8B0E2C-01D3-536C-4E07-F242CE6F94D8}"/>
              </a:ext>
            </a:extLst>
          </p:cNvPr>
          <p:cNvSpPr/>
          <p:nvPr/>
        </p:nvSpPr>
        <p:spPr>
          <a:xfrm rot="16200000">
            <a:off x="133970" y="3593424"/>
            <a:ext cx="109392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37"/>
              </a:spcAft>
              <a:buClr>
                <a:srgbClr val="AAAAAA"/>
              </a:buClr>
              <a:buSzPct val="85000"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>
                <a:ln>
                  <a:noFill/>
                </a:ln>
                <a:solidFill>
                  <a:srgbClr val="1C2C3C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PROVIDER</a:t>
            </a:r>
            <a:endParaRPr kumimoji="0" lang="en-US" sz="1250" b="1" i="0" u="none" strike="noStrike" kern="1200" cap="none" spc="0" normalizeH="0" baseline="0" noProof="0">
              <a:ln>
                <a:noFill/>
              </a:ln>
              <a:solidFill>
                <a:srgbClr val="1C2C3C"/>
              </a:solidFill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4" name="Arrow: Circular 53">
            <a:extLst>
              <a:ext uri="{FF2B5EF4-FFF2-40B4-BE49-F238E27FC236}">
                <a16:creationId xmlns:a16="http://schemas.microsoft.com/office/drawing/2014/main" id="{60AF52AE-29D9-4766-D374-58EF74C5396E}"/>
              </a:ext>
            </a:extLst>
          </p:cNvPr>
          <p:cNvSpPr/>
          <p:nvPr/>
        </p:nvSpPr>
        <p:spPr>
          <a:xfrm rot="15138237" flipH="1">
            <a:off x="2203534" y="3043836"/>
            <a:ext cx="1356416" cy="1575633"/>
          </a:xfrm>
          <a:prstGeom prst="circularArrow">
            <a:avLst>
              <a:gd name="adj1" fmla="val 2081"/>
              <a:gd name="adj2" fmla="val 328970"/>
              <a:gd name="adj3" fmla="val 13082304"/>
              <a:gd name="adj4" fmla="val 6010203"/>
              <a:gd name="adj5" fmla="val 3696"/>
            </a:avLst>
          </a:prstGeom>
          <a:solidFill>
            <a:srgbClr val="2C3B4A"/>
          </a:solidFill>
          <a:ln w="3175">
            <a:noFill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38">
            <a:extLst>
              <a:ext uri="{FF2B5EF4-FFF2-40B4-BE49-F238E27FC236}">
                <a16:creationId xmlns:a16="http://schemas.microsoft.com/office/drawing/2014/main" id="{B50895C3-270D-F2EC-D9EA-F0B5AFB22A52}"/>
              </a:ext>
            </a:extLst>
          </p:cNvPr>
          <p:cNvSpPr/>
          <p:nvPr/>
        </p:nvSpPr>
        <p:spPr>
          <a:xfrm>
            <a:off x="5897598" y="3532631"/>
            <a:ext cx="1093079" cy="417021"/>
          </a:xfrm>
          <a:prstGeom prst="roundRect">
            <a:avLst/>
          </a:prstGeom>
          <a:solidFill>
            <a:srgbClr val="5AA3AD"/>
          </a:solidFill>
          <a:ln w="571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571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Clearinghouse</a:t>
            </a:r>
          </a:p>
        </p:txBody>
      </p:sp>
      <p:sp>
        <p:nvSpPr>
          <p:cNvPr id="56" name="Rounded Rectangle 37">
            <a:extLst>
              <a:ext uri="{FF2B5EF4-FFF2-40B4-BE49-F238E27FC236}">
                <a16:creationId xmlns:a16="http://schemas.microsoft.com/office/drawing/2014/main" id="{7332BA44-D07F-F095-7979-A0E49B8F0A4E}"/>
              </a:ext>
            </a:extLst>
          </p:cNvPr>
          <p:cNvSpPr/>
          <p:nvPr/>
        </p:nvSpPr>
        <p:spPr>
          <a:xfrm>
            <a:off x="7554544" y="3533397"/>
            <a:ext cx="1200478" cy="418688"/>
          </a:xfrm>
          <a:prstGeom prst="roundRect">
            <a:avLst/>
          </a:prstGeom>
          <a:solidFill>
            <a:srgbClr val="009FE5"/>
          </a:solidFill>
          <a:ln w="571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571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kern="0" dirty="0">
                <a:solidFill>
                  <a:prstClr val="white"/>
                </a:solidFill>
                <a:latin typeface="Calibri"/>
              </a:rPr>
              <a:t>PHPs</a:t>
            </a:r>
            <a:endParaRPr kumimoji="0" lang="en-US" sz="11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1CD69EF-6573-62FE-3B37-C48BF0C4B8F5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5183870" y="3741141"/>
            <a:ext cx="713728" cy="1"/>
          </a:xfrm>
          <a:prstGeom prst="straightConnector1">
            <a:avLst/>
          </a:prstGeom>
          <a:noFill/>
          <a:ln w="28575" cap="flat" cmpd="sng" algn="ctr">
            <a:solidFill>
              <a:srgbClr val="2C3B4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8" name="Round Diagonal Corner Rectangle 22">
            <a:extLst>
              <a:ext uri="{FF2B5EF4-FFF2-40B4-BE49-F238E27FC236}">
                <a16:creationId xmlns:a16="http://schemas.microsoft.com/office/drawing/2014/main" id="{7CF4D90F-2455-A64F-DDA6-7023B08CDDAB}"/>
              </a:ext>
            </a:extLst>
          </p:cNvPr>
          <p:cNvSpPr/>
          <p:nvPr/>
        </p:nvSpPr>
        <p:spPr>
          <a:xfrm>
            <a:off x="2746758" y="1146044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defTabSz="685773">
              <a:spcBef>
                <a:spcPts val="562"/>
              </a:spcBef>
              <a:buClr>
                <a:srgbClr val="5AA3AD"/>
              </a:buClr>
              <a:buSzPct val="85000"/>
              <a:defRPr/>
            </a:pPr>
            <a: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850" b="0" i="0" u="none" strike="noStrike" kern="0" cap="none" spc="0" normalizeH="0" baseline="0" noProof="0" err="1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CareBridge</a:t>
            </a:r>
            <a: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EVV Aggregation platform applies applicable EVV, claims, and program/state</a:t>
            </a:r>
            <a:r>
              <a:rPr lang="en-US" sz="850" kern="0">
                <a:solidFill>
                  <a:srgbClr val="2C3B4A"/>
                </a:solidFill>
                <a:latin typeface="Calibri"/>
              </a:rPr>
              <a:t> </a:t>
            </a:r>
            <a: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rules.</a:t>
            </a:r>
          </a:p>
        </p:txBody>
      </p:sp>
      <p:sp>
        <p:nvSpPr>
          <p:cNvPr id="59" name="Round Diagonal Corner Rectangle 22">
            <a:extLst>
              <a:ext uri="{FF2B5EF4-FFF2-40B4-BE49-F238E27FC236}">
                <a16:creationId xmlns:a16="http://schemas.microsoft.com/office/drawing/2014/main" id="{C71021B5-6DEC-E8C4-F32E-2701CAE50BF3}"/>
              </a:ext>
            </a:extLst>
          </p:cNvPr>
          <p:cNvSpPr/>
          <p:nvPr/>
        </p:nvSpPr>
        <p:spPr>
          <a:xfrm>
            <a:off x="758035" y="1146044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defTabSz="685773">
              <a:spcBef>
                <a:spcPts val="562"/>
              </a:spcBef>
              <a:buClr>
                <a:srgbClr val="5AA3AD"/>
              </a:buClr>
              <a:buSzPct val="85000"/>
              <a:defRPr/>
            </a:pPr>
            <a: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Providers use EVV system to capture/correct necessary data. EVV vendor sends data to CareBridge to generate claim.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60" name="Arrow: Circular 59">
            <a:extLst>
              <a:ext uri="{FF2B5EF4-FFF2-40B4-BE49-F238E27FC236}">
                <a16:creationId xmlns:a16="http://schemas.microsoft.com/office/drawing/2014/main" id="{C19FD766-1C78-64A4-F8F3-CD2B9DFF246E}"/>
              </a:ext>
            </a:extLst>
          </p:cNvPr>
          <p:cNvSpPr/>
          <p:nvPr/>
        </p:nvSpPr>
        <p:spPr>
          <a:xfrm rot="15257574" flipV="1">
            <a:off x="2331095" y="2725009"/>
            <a:ext cx="1356416" cy="1575633"/>
          </a:xfrm>
          <a:prstGeom prst="circularArrow">
            <a:avLst>
              <a:gd name="adj1" fmla="val 2081"/>
              <a:gd name="adj2" fmla="val 328970"/>
              <a:gd name="adj3" fmla="val 13082304"/>
              <a:gd name="adj4" fmla="val 5961104"/>
              <a:gd name="adj5" fmla="val 3696"/>
            </a:avLst>
          </a:prstGeom>
          <a:solidFill>
            <a:srgbClr val="146CB1"/>
          </a:solidFill>
          <a:ln w="3175">
            <a:noFill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 Diagonal Corner Rectangle 22">
            <a:extLst>
              <a:ext uri="{FF2B5EF4-FFF2-40B4-BE49-F238E27FC236}">
                <a16:creationId xmlns:a16="http://schemas.microsoft.com/office/drawing/2014/main" id="{E24A28D3-77E1-BB54-1D52-5449A75B54DA}"/>
              </a:ext>
            </a:extLst>
          </p:cNvPr>
          <p:cNvSpPr/>
          <p:nvPr/>
        </p:nvSpPr>
        <p:spPr>
          <a:xfrm>
            <a:off x="2850272" y="3986973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2" name="Round Diagonal Corner Rectangle 22">
            <a:extLst>
              <a:ext uri="{FF2B5EF4-FFF2-40B4-BE49-F238E27FC236}">
                <a16:creationId xmlns:a16="http://schemas.microsoft.com/office/drawing/2014/main" id="{101182C1-C236-DBED-1BB3-F04764A31E82}"/>
              </a:ext>
            </a:extLst>
          </p:cNvPr>
          <p:cNvSpPr/>
          <p:nvPr/>
        </p:nvSpPr>
        <p:spPr>
          <a:xfrm>
            <a:off x="4729333" y="1146044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marL="0" marR="0" lvl="0" indent="0" algn="l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CareBridge returns pre-billing validation errors to EVV vendors with the expectation that these are passed on to providers for resolution. </a:t>
            </a:r>
            <a:r>
              <a:rPr kumimoji="0" lang="en-US" sz="750" b="0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*when applicable</a:t>
            </a:r>
            <a:endParaRPr kumimoji="0" lang="en-US" sz="875" b="0" i="1" u="none" strike="noStrike" kern="0" cap="none" spc="0" normalizeH="0" baseline="0" noProof="0">
              <a:ln>
                <a:noFill/>
              </a:ln>
              <a:solidFill>
                <a:srgbClr val="2C3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 Diagonal Corner Rectangle 22">
            <a:extLst>
              <a:ext uri="{FF2B5EF4-FFF2-40B4-BE49-F238E27FC236}">
                <a16:creationId xmlns:a16="http://schemas.microsoft.com/office/drawing/2014/main" id="{B00DD0E4-2F6E-3E66-9BB0-BC647C8B66E0}"/>
              </a:ext>
            </a:extLst>
          </p:cNvPr>
          <p:cNvSpPr/>
          <p:nvPr/>
        </p:nvSpPr>
        <p:spPr>
          <a:xfrm>
            <a:off x="758035" y="5154612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marL="0" marR="0" lvl="0" indent="0" algn="l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75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CareBridge generates and sends validated claims via 837 format to Clearinghouse. </a:t>
            </a:r>
          </a:p>
        </p:txBody>
      </p:sp>
      <p:sp>
        <p:nvSpPr>
          <p:cNvPr id="64" name="Round Diagonal Corner Rectangle 22">
            <a:extLst>
              <a:ext uri="{FF2B5EF4-FFF2-40B4-BE49-F238E27FC236}">
                <a16:creationId xmlns:a16="http://schemas.microsoft.com/office/drawing/2014/main" id="{CB17F2CA-C88F-BCFD-E20C-56B9212A8EA5}"/>
              </a:ext>
            </a:extLst>
          </p:cNvPr>
          <p:cNvSpPr/>
          <p:nvPr/>
        </p:nvSpPr>
        <p:spPr>
          <a:xfrm>
            <a:off x="5444295" y="3634844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EA390B5-8334-F550-6AAF-19D93B156394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6990677" y="3741142"/>
            <a:ext cx="563868" cy="1599"/>
          </a:xfrm>
          <a:prstGeom prst="straightConnector1">
            <a:avLst/>
          </a:prstGeom>
          <a:noFill/>
          <a:ln w="28575" cap="flat" cmpd="sng" algn="ctr">
            <a:solidFill>
              <a:srgbClr val="2C3B4A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48F8E827-6AFE-0737-C51F-B7611248F5C4}"/>
              </a:ext>
            </a:extLst>
          </p:cNvPr>
          <p:cNvCxnSpPr>
            <a:cxnSpLocks/>
            <a:stCxn id="56" idx="2"/>
            <a:endCxn id="51" idx="1"/>
          </p:cNvCxnSpPr>
          <p:nvPr/>
        </p:nvCxnSpPr>
        <p:spPr>
          <a:xfrm rot="5400000">
            <a:off x="4609279" y="867744"/>
            <a:ext cx="461166" cy="6629845"/>
          </a:xfrm>
          <a:prstGeom prst="bentConnector3">
            <a:avLst>
              <a:gd name="adj1" fmla="val 175807"/>
            </a:avLst>
          </a:prstGeom>
          <a:noFill/>
          <a:ln w="28575" cap="flat" cmpd="sng" algn="ctr">
            <a:solidFill>
              <a:srgbClr val="5AA3A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8495058A-438D-E29C-64C1-9C6F53DC855E}"/>
              </a:ext>
            </a:extLst>
          </p:cNvPr>
          <p:cNvCxnSpPr>
            <a:cxnSpLocks/>
            <a:endCxn id="45" idx="1"/>
          </p:cNvCxnSpPr>
          <p:nvPr/>
        </p:nvCxnSpPr>
        <p:spPr>
          <a:xfrm rot="10800000" flipV="1">
            <a:off x="4341598" y="3891608"/>
            <a:ext cx="2039882" cy="356088"/>
          </a:xfrm>
          <a:prstGeom prst="bentConnector4">
            <a:avLst>
              <a:gd name="adj1" fmla="val -3184"/>
              <a:gd name="adj2" fmla="val 153498"/>
            </a:avLst>
          </a:prstGeom>
          <a:noFill/>
          <a:ln w="28575" cap="flat" cmpd="sng" algn="ctr">
            <a:solidFill>
              <a:srgbClr val="5AA3AD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Round Diagonal Corner Rectangle 22">
            <a:extLst>
              <a:ext uri="{FF2B5EF4-FFF2-40B4-BE49-F238E27FC236}">
                <a16:creationId xmlns:a16="http://schemas.microsoft.com/office/drawing/2014/main" id="{CB111670-AEDC-8334-0A87-E85A9B6CDBDA}"/>
              </a:ext>
            </a:extLst>
          </p:cNvPr>
          <p:cNvSpPr/>
          <p:nvPr/>
        </p:nvSpPr>
        <p:spPr>
          <a:xfrm>
            <a:off x="7177663" y="3634844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9" name="Round Diagonal Corner Rectangle 22">
            <a:extLst>
              <a:ext uri="{FF2B5EF4-FFF2-40B4-BE49-F238E27FC236}">
                <a16:creationId xmlns:a16="http://schemas.microsoft.com/office/drawing/2014/main" id="{85E718BF-BE11-6C64-1D95-EF1201C087E0}"/>
              </a:ext>
            </a:extLst>
          </p:cNvPr>
          <p:cNvSpPr/>
          <p:nvPr/>
        </p:nvSpPr>
        <p:spPr>
          <a:xfrm>
            <a:off x="4729333" y="5154612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marL="0" marR="0" lvl="0" indent="0" algn="l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75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Clearinghouse returns claim details/status to CareBridge through file exchange process (277CA).</a:t>
            </a:r>
          </a:p>
        </p:txBody>
      </p:sp>
      <p:sp>
        <p:nvSpPr>
          <p:cNvPr id="70" name="Round Diagonal Corner Rectangle 22">
            <a:extLst>
              <a:ext uri="{FF2B5EF4-FFF2-40B4-BE49-F238E27FC236}">
                <a16:creationId xmlns:a16="http://schemas.microsoft.com/office/drawing/2014/main" id="{0E6E10C4-CC85-7EE1-6874-13F2512AE04D}"/>
              </a:ext>
            </a:extLst>
          </p:cNvPr>
          <p:cNvSpPr/>
          <p:nvPr/>
        </p:nvSpPr>
        <p:spPr>
          <a:xfrm>
            <a:off x="6706347" y="5154612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defTabSz="685773">
              <a:spcBef>
                <a:spcPts val="562"/>
              </a:spcBef>
              <a:buClr>
                <a:srgbClr val="5AA3AD"/>
              </a:buClr>
              <a:buSzPct val="85000"/>
              <a:defRPr/>
            </a:pPr>
            <a:r>
              <a:rPr kumimoji="0" 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</a:t>
            </a:r>
            <a:r>
              <a:rPr lang="en-US" sz="850" kern="0" dirty="0">
                <a:solidFill>
                  <a:srgbClr val="2C3B4A"/>
                </a:solidFill>
                <a:latin typeface="Calibri"/>
              </a:rPr>
              <a:t>PHPs return</a:t>
            </a:r>
            <a:r>
              <a:rPr kumimoji="0" 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remit (835) information to providers through existing process.</a:t>
            </a:r>
          </a:p>
        </p:txBody>
      </p:sp>
      <p:sp>
        <p:nvSpPr>
          <p:cNvPr id="71" name="Round Diagonal Corner Rectangle 22">
            <a:extLst>
              <a:ext uri="{FF2B5EF4-FFF2-40B4-BE49-F238E27FC236}">
                <a16:creationId xmlns:a16="http://schemas.microsoft.com/office/drawing/2014/main" id="{D2ADC3F5-15B8-34D7-D979-14F0955EB356}"/>
              </a:ext>
            </a:extLst>
          </p:cNvPr>
          <p:cNvSpPr/>
          <p:nvPr/>
        </p:nvSpPr>
        <p:spPr>
          <a:xfrm>
            <a:off x="2746758" y="5154612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marL="0" marR="0" lvl="0" indent="0" algn="l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Applicable claims data sent to </a:t>
            </a:r>
            <a:r>
              <a:rPr lang="en-US" sz="850" kern="0" dirty="0">
                <a:solidFill>
                  <a:srgbClr val="2C3B4A"/>
                </a:solidFill>
                <a:latin typeface="Calibri"/>
              </a:rPr>
              <a:t>PHPs</a:t>
            </a:r>
            <a:r>
              <a:rPr kumimoji="0" 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via Clearinghouse. Claim details/status returned to Clearinghouse. </a:t>
            </a:r>
          </a:p>
        </p:txBody>
      </p:sp>
      <p:sp>
        <p:nvSpPr>
          <p:cNvPr id="72" name="Round Diagonal Corner Rectangle 22">
            <a:extLst>
              <a:ext uri="{FF2B5EF4-FFF2-40B4-BE49-F238E27FC236}">
                <a16:creationId xmlns:a16="http://schemas.microsoft.com/office/drawing/2014/main" id="{70BF0B61-7BEE-9AF1-5FC8-B806D4B4BE80}"/>
              </a:ext>
            </a:extLst>
          </p:cNvPr>
          <p:cNvSpPr/>
          <p:nvPr/>
        </p:nvSpPr>
        <p:spPr>
          <a:xfrm>
            <a:off x="6290755" y="4131288"/>
            <a:ext cx="210877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3" name="Round Diagonal Corner Rectangle 22">
            <a:extLst>
              <a:ext uri="{FF2B5EF4-FFF2-40B4-BE49-F238E27FC236}">
                <a16:creationId xmlns:a16="http://schemas.microsoft.com/office/drawing/2014/main" id="{84FC5046-B951-EDDF-9FE6-2A8D6BF6A6B3}"/>
              </a:ext>
            </a:extLst>
          </p:cNvPr>
          <p:cNvSpPr/>
          <p:nvPr/>
        </p:nvSpPr>
        <p:spPr>
          <a:xfrm>
            <a:off x="8048103" y="4127386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4" name="Round Diagonal Corner Rectangle 22">
            <a:extLst>
              <a:ext uri="{FF2B5EF4-FFF2-40B4-BE49-F238E27FC236}">
                <a16:creationId xmlns:a16="http://schemas.microsoft.com/office/drawing/2014/main" id="{79383589-8887-E4BB-6FAA-4A78C2BFCBCE}"/>
              </a:ext>
            </a:extLst>
          </p:cNvPr>
          <p:cNvSpPr/>
          <p:nvPr/>
        </p:nvSpPr>
        <p:spPr>
          <a:xfrm>
            <a:off x="2850272" y="3108862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5" name="Round Diagonal Corner Rectangle 22">
            <a:extLst>
              <a:ext uri="{FF2B5EF4-FFF2-40B4-BE49-F238E27FC236}">
                <a16:creationId xmlns:a16="http://schemas.microsoft.com/office/drawing/2014/main" id="{F4094219-D02E-EE9C-64B6-96BD19629BC2}"/>
              </a:ext>
            </a:extLst>
          </p:cNvPr>
          <p:cNvSpPr/>
          <p:nvPr/>
        </p:nvSpPr>
        <p:spPr>
          <a:xfrm>
            <a:off x="3462643" y="3588179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A36DF26-4D65-525C-619B-8E40508036F2}"/>
              </a:ext>
            </a:extLst>
          </p:cNvPr>
          <p:cNvSpPr/>
          <p:nvPr/>
        </p:nvSpPr>
        <p:spPr>
          <a:xfrm>
            <a:off x="4381815" y="2834802"/>
            <a:ext cx="1066800" cy="152400"/>
          </a:xfrm>
          <a:prstGeom prst="rect">
            <a:avLst/>
          </a:prstGeom>
          <a:solidFill>
            <a:srgbClr val="70C9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Authorization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4B7B4A-2FED-3A31-DECD-AD0CC4FF60F6}"/>
              </a:ext>
            </a:extLst>
          </p:cNvPr>
          <p:cNvSpPr/>
          <p:nvPr/>
        </p:nvSpPr>
        <p:spPr>
          <a:xfrm>
            <a:off x="4245357" y="2628207"/>
            <a:ext cx="1066800" cy="152400"/>
          </a:xfrm>
          <a:prstGeom prst="rect">
            <a:avLst/>
          </a:prstGeom>
          <a:solidFill>
            <a:srgbClr val="009F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7F3EA19-E77E-479C-46E1-B0F38A6F68FF}"/>
              </a:ext>
            </a:extLst>
          </p:cNvPr>
          <p:cNvSpPr/>
          <p:nvPr/>
        </p:nvSpPr>
        <p:spPr>
          <a:xfrm>
            <a:off x="4106412" y="2424747"/>
            <a:ext cx="1066800" cy="152400"/>
          </a:xfrm>
          <a:prstGeom prst="rect">
            <a:avLst/>
          </a:prstGeom>
          <a:solidFill>
            <a:srgbClr val="067E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</a:t>
            </a:r>
          </a:p>
        </p:txBody>
      </p:sp>
      <p:sp>
        <p:nvSpPr>
          <p:cNvPr id="79" name="Round Diagonal Corner Rectangle 22">
            <a:extLst>
              <a:ext uri="{FF2B5EF4-FFF2-40B4-BE49-F238E27FC236}">
                <a16:creationId xmlns:a16="http://schemas.microsoft.com/office/drawing/2014/main" id="{E14EDABE-A79D-3F75-4002-2F310C6063BE}"/>
              </a:ext>
            </a:extLst>
          </p:cNvPr>
          <p:cNvSpPr/>
          <p:nvPr/>
        </p:nvSpPr>
        <p:spPr>
          <a:xfrm>
            <a:off x="2256247" y="3581659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80" name="Round Diagonal Corner Rectangle 22">
            <a:extLst>
              <a:ext uri="{FF2B5EF4-FFF2-40B4-BE49-F238E27FC236}">
                <a16:creationId xmlns:a16="http://schemas.microsoft.com/office/drawing/2014/main" id="{0C5CD7E8-5604-FF56-D99C-E7DEFE438CAC}"/>
              </a:ext>
            </a:extLst>
          </p:cNvPr>
          <p:cNvSpPr/>
          <p:nvPr/>
        </p:nvSpPr>
        <p:spPr>
          <a:xfrm>
            <a:off x="6706347" y="1146044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marL="0" marR="0" lvl="0" indent="0" algn="l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lang="en-US" sz="850" kern="0">
                <a:solidFill>
                  <a:srgbClr val="2C3B4A"/>
                </a:solidFill>
                <a:latin typeface="Calibri"/>
              </a:rPr>
              <a:t>4. Providers resolve errors in their EVV system and resubmit visit to CareBridge. </a:t>
            </a:r>
            <a:b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750" b="0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*when applicable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2043A5F-7B7E-A68A-2BE5-9E6472BD0520}"/>
              </a:ext>
            </a:extLst>
          </p:cNvPr>
          <p:cNvSpPr txBox="1"/>
          <p:nvPr/>
        </p:nvSpPr>
        <p:spPr>
          <a:xfrm>
            <a:off x="888073" y="3049206"/>
            <a:ext cx="1454442" cy="10387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571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EVV Visits Data</a:t>
            </a:r>
            <a:b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CareBridge Users </a:t>
            </a:r>
            <a:b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</a:t>
            </a:r>
          </a:p>
          <a:p>
            <a:pPr marL="0" marR="0" lvl="0" indent="0" algn="ctr" defTabSz="571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Third-Party EVV Systems Users</a:t>
            </a:r>
          </a:p>
        </p:txBody>
      </p:sp>
    </p:spTree>
    <p:extLst>
      <p:ext uri="{BB962C8B-B14F-4D97-AF65-F5344CB8AC3E}">
        <p14:creationId xmlns:p14="http://schemas.microsoft.com/office/powerpoint/2010/main" val="60391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8F382-EE06-2D85-BD57-A91A4FFD2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E59BA3-78DF-C82D-C33C-F5DC50E87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52993"/>
              </p:ext>
            </p:extLst>
          </p:nvPr>
        </p:nvGraphicFramePr>
        <p:xfrm>
          <a:off x="3928609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21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Century Cures 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Provider Onboarding &amp; Milestones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Home Health Services (HHS)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245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3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CareBridge">
  <a:themeElements>
    <a:clrScheme name="Custom 4">
      <a:dk1>
        <a:srgbClr val="000000"/>
      </a:dk1>
      <a:lt1>
        <a:srgbClr val="FFFFFF"/>
      </a:lt1>
      <a:dk2>
        <a:srgbClr val="1B2C3D"/>
      </a:dk2>
      <a:lt2>
        <a:srgbClr val="E7E6E6"/>
      </a:lt2>
      <a:accent1>
        <a:srgbClr val="43546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eBridge Template" id="{F8DCFF42-1FC4-444F-84D3-F2595078F410}" vid="{D94749E1-716B-0744-BC35-D45D0AAF4C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1c30d579-7864-4cb7-bf92-00eb057a87da">
      <Terms xmlns="http://schemas.microsoft.com/office/infopath/2007/PartnerControls"/>
    </lcf76f155ced4ddcb4097134ff3c332f>
    <Notes0 xmlns="1c30d579-7864-4cb7-bf92-00eb057a87da" xsi:nil="true"/>
    <_ip_UnifiedCompliancePolicyProperties xmlns="http://schemas.microsoft.com/sharepoint/v3" xsi:nil="true"/>
    <TaxCatchAll xmlns="d78fb05e-0998-4309-98b4-22b4e7ef6f88" xsi:nil="true"/>
    <SharedWithUsers xmlns="d78fb05e-0998-4309-98b4-22b4e7ef6f88">
      <UserInfo>
        <DisplayName>Maggie Ward</DisplayName>
        <AccountId>873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8EF149280324E91596EF6D07E40B8" ma:contentTypeVersion="19" ma:contentTypeDescription="Create a new document." ma:contentTypeScope="" ma:versionID="a2ecb27cf2a6746a0f9be35374f553a1">
  <xsd:schema xmlns:xsd="http://www.w3.org/2001/XMLSchema" xmlns:xs="http://www.w3.org/2001/XMLSchema" xmlns:p="http://schemas.microsoft.com/office/2006/metadata/properties" xmlns:ns1="http://schemas.microsoft.com/sharepoint/v3" xmlns:ns2="1c30d579-7864-4cb7-bf92-00eb057a87da" xmlns:ns3="d78fb05e-0998-4309-98b4-22b4e7ef6f88" targetNamespace="http://schemas.microsoft.com/office/2006/metadata/properties" ma:root="true" ma:fieldsID="7f00d1c950f3f91e1052ca8651db3212" ns1:_="" ns2:_="" ns3:_="">
    <xsd:import namespace="http://schemas.microsoft.com/sharepoint/v3"/>
    <xsd:import namespace="1c30d579-7864-4cb7-bf92-00eb057a87da"/>
    <xsd:import namespace="d78fb05e-0998-4309-98b4-22b4e7ef6f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Notes0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d579-7864-4cb7-bf92-00eb057a8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Notes0" ma:index="16" nillable="true" ma:displayName="Notes" ma:description="Notes" ma:internalName="Notes0">
      <xsd:simpleType>
        <xsd:restriction base="dms:Text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0e36bf5-4f59-4377-b095-e8ab6a9c7f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fb05e-0998-4309-98b4-22b4e7ef6f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4908c7b-a012-479a-b427-d82a0b9fd371}" ma:internalName="TaxCatchAll" ma:showField="CatchAllData" ma:web="d78fb05e-0998-4309-98b4-22b4e7ef6f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81661E-D13C-4B46-975E-38162B695A45}">
  <ds:schemaRefs>
    <ds:schemaRef ds:uri="1c30d579-7864-4cb7-bf92-00eb057a87da"/>
    <ds:schemaRef ds:uri="d78fb05e-0998-4309-98b4-22b4e7ef6f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FBAB5A-43C3-49B9-9733-12F646C6F688}">
  <ds:schemaRefs>
    <ds:schemaRef ds:uri="1c30d579-7864-4cb7-bf92-00eb057a87da"/>
    <ds:schemaRef ds:uri="d78fb05e-0998-4309-98b4-22b4e7ef6f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398697-471F-4524-AC2D-E0F5D8EEAB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</TotalTime>
  <Words>2507</Words>
  <Application>Microsoft Office PowerPoint</Application>
  <PresentationFormat>On-screen Show (4:3)</PresentationFormat>
  <Paragraphs>413</Paragraphs>
  <Slides>28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Calibri Light</vt:lpstr>
      <vt:lpstr>Courier New</vt:lpstr>
      <vt:lpstr>Segoe UI</vt:lpstr>
      <vt:lpstr>Wingdings</vt:lpstr>
      <vt:lpstr>Office Theme</vt:lpstr>
      <vt:lpstr>2_CareBridge</vt:lpstr>
      <vt:lpstr>think-cell Slide</vt:lpstr>
      <vt:lpstr>PowerPoint Presentation</vt:lpstr>
      <vt:lpstr>PowerPoint Presentation</vt:lpstr>
      <vt:lpstr>21st Century Cures Act &amp; EVV</vt:lpstr>
      <vt:lpstr>PowerPoint Presentation</vt:lpstr>
      <vt:lpstr>CareBridge’s Mission</vt:lpstr>
      <vt:lpstr>CareBridge EVV Solutions</vt:lpstr>
      <vt:lpstr>EVV Stakeholder Responsibilities</vt:lpstr>
      <vt:lpstr>High-level Workflow</vt:lpstr>
      <vt:lpstr>PowerPoint Presentation</vt:lpstr>
      <vt:lpstr>Provider Onboarding – All EVV Users </vt:lpstr>
      <vt:lpstr>Provider Onboarding – CareBridge EVV Users</vt:lpstr>
      <vt:lpstr>Provider Onboarding – Third-Party EVV Users</vt:lpstr>
      <vt:lpstr>PowerPoint Presentation</vt:lpstr>
      <vt:lpstr>Home Health Servies (HHS)</vt:lpstr>
      <vt:lpstr>Sometimes Authorized Services</vt:lpstr>
      <vt:lpstr>Sometimes Authorized Services </vt:lpstr>
      <vt:lpstr>Home Health Services – EVV Required</vt:lpstr>
      <vt:lpstr>Home Health Services – EVV Required</vt:lpstr>
      <vt:lpstr>Direct Billing - CareBridge Users</vt:lpstr>
      <vt:lpstr>Direct Billing – CareBridge Users</vt:lpstr>
      <vt:lpstr>Direct Billing – Third-Party EVV Users</vt:lpstr>
      <vt:lpstr>PowerPoint Presentation</vt:lpstr>
      <vt:lpstr>How to “Follow” Critical Resources</vt:lpstr>
      <vt:lpstr>How to “Follow” Critical Resources</vt:lpstr>
      <vt:lpstr>How to “Follow” Critical Resources</vt:lpstr>
      <vt:lpstr>PowerPoint Presentation</vt:lpstr>
      <vt:lpstr>Healthy Blue Points of Contact</vt:lpstr>
      <vt:lpstr>CareBridge Points of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Heritage Jessica</dc:creator>
  <cp:lastModifiedBy>Matthew Saylor</cp:lastModifiedBy>
  <cp:revision>11</cp:revision>
  <dcterms:created xsi:type="dcterms:W3CDTF">2024-04-05T15:10:24Z</dcterms:created>
  <dcterms:modified xsi:type="dcterms:W3CDTF">2025-12-08T15:41:44Z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0x010100EC48EF149280324E91596EF6D07E40B8</vt:lpwstr>
  </property>
  <property fmtid="{D5CDD505-2E9C-101B-9397-08002B2CF9AE}" pid="3" name="MediaServiceImageTags">
    <vt:lpwstr/>
  </property>
</Properties>
</file>